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7" r:id="rId1"/>
  </p:sldMasterIdLst>
  <p:notesMasterIdLst>
    <p:notesMasterId r:id="rId98"/>
  </p:notesMasterIdLst>
  <p:sldIdLst>
    <p:sldId id="397"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394" r:id="rId96"/>
    <p:sldId id="395" r:id="rId9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p:cViewPr varScale="1">
        <p:scale>
          <a:sx n="119" d="100"/>
          <a:sy n="119" d="100"/>
        </p:scale>
        <p:origin x="1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415184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6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0163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50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841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12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93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34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79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374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048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34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295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942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299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3665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48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640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947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174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41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726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52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611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684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174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67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7" name="Shape 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908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956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048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4" name="Shape 5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345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839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6" name="Shape 5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777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86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635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67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4" name="Shape 5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0785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0" name="Shape 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636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6" name="Shape 5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059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2" name="Shape 5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727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8" name="Shape 5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210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4" name="Shape 6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868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0" name="Shape 6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7216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6" name="Shape 6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3925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31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85664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8" name="Shape 6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738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4" name="Shape 6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2234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4655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82342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2" name="Shape 6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988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4676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83463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87234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0699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59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7970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8" name="Shape 6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7553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94" name="Shape 6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9895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00" name="Shape 7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6928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06" name="Shape 7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8863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12" name="Shape 7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3869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18" name="Shape 7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12790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24" name="Shape 7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4665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30" name="Shape 7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4497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36" name="Shape 7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6811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42" name="Shape 7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89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9570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48" name="Shape 7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15215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Shape 7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54" name="Shape 7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2731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60" name="Shape 7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2988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66" name="Shape 7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6772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72" name="Shape 7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6591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78" name="Shape 7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07235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84" name="Shape 7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7878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90" name="Shape 7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72654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Shape 7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96" name="Shape 7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4677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Shape 8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02" name="Shape 8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86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0954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08" name="Shape 8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5738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14" name="Shape 8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2414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0" name="Shape 8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5043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Shape 8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6" name="Shape 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7081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Shape 8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2" name="Shape 8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82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Shape 8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8" name="Shape 8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733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44" name="Shape 8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6783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50" name="Shape 8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4514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Shape 8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56" name="Shape 8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16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62" name="Shape 8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033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7173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68" name="Shape 8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6193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Shape 8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74" name="Shape 8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07276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0" name="Shape 8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5711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5" name="Shape 8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4959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90" name="Shape 8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2913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Shape 8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95" name="Shape 8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664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Shape 8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00" name="Shape 9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08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382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291426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47588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561173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28348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279090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28999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8303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7723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0724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6014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9222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914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1674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8891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734029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97381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prstGeom prst="rect">
            <a:avLst/>
          </a:prstGeom>
          <a:noFill/>
          <a:ln>
            <a:noFill/>
          </a:ln>
        </p:spPr>
        <p:txBody>
          <a:bodyPr vert="horz" lIns="68569" tIns="34275" rIns="68569" bIns="34275" rtlCol="0" anchor="ctr" anchorCtr="0">
            <a:noAutofit/>
          </a:bodyPr>
          <a:lstStyle/>
          <a:p>
            <a:pPr>
              <a:spcBef>
                <a:spcPts val="0"/>
              </a:spcBef>
              <a:buClr>
                <a:schemeClr val="dk1"/>
              </a:buClr>
              <a:buSzPct val="25000"/>
            </a:pPr>
            <a:r>
              <a:rPr lang="en-US" sz="3300" dirty="0">
                <a:solidFill>
                  <a:schemeClr val="dk1"/>
                </a:solidFill>
                <a:latin typeface="Calibri"/>
                <a:ea typeface="Calibri"/>
                <a:cs typeface="Calibri"/>
                <a:sym typeface="Calibri"/>
              </a:rPr>
              <a:t>Unit </a:t>
            </a:r>
            <a:r>
              <a:rPr lang="en-US" sz="3300" dirty="0">
                <a:solidFill>
                  <a:schemeClr val="dk1"/>
                </a:solidFill>
                <a:latin typeface="Calibri"/>
                <a:ea typeface="Calibri"/>
                <a:cs typeface="Calibri"/>
                <a:sym typeface="Calibri"/>
              </a:rPr>
              <a:t>5: 1750-1900 </a:t>
            </a:r>
            <a:br>
              <a:rPr lang="en-US" sz="3300" dirty="0">
                <a:solidFill>
                  <a:schemeClr val="dk1"/>
                </a:solidFill>
                <a:latin typeface="Calibri"/>
                <a:ea typeface="Calibri"/>
                <a:cs typeface="Calibri"/>
                <a:sym typeface="Calibri"/>
              </a:rPr>
            </a:br>
            <a:r>
              <a:rPr lang="en-US" sz="3300" dirty="0">
                <a:solidFill>
                  <a:schemeClr val="dk1"/>
                </a:solidFill>
                <a:latin typeface="Calibri"/>
                <a:ea typeface="Calibri"/>
                <a:cs typeface="Calibri"/>
                <a:sym typeface="Calibri"/>
              </a:rPr>
              <a:t/>
            </a:r>
            <a:br>
              <a:rPr lang="en-US" sz="3300" dirty="0">
                <a:solidFill>
                  <a:schemeClr val="dk1"/>
                </a:solidFill>
                <a:latin typeface="Calibri"/>
                <a:ea typeface="Calibri"/>
                <a:cs typeface="Calibri"/>
                <a:sym typeface="Calibri"/>
              </a:rPr>
            </a:br>
            <a:r>
              <a:rPr lang="en-US" sz="3300" dirty="0">
                <a:solidFill>
                  <a:schemeClr val="dk1"/>
                </a:solidFill>
                <a:latin typeface="Calibri"/>
                <a:ea typeface="Calibri"/>
                <a:cs typeface="Calibri"/>
                <a:sym typeface="Calibri"/>
              </a:rPr>
              <a:t>Part </a:t>
            </a:r>
            <a:r>
              <a:rPr lang="en-US" sz="3300" dirty="0" smtClean="0">
                <a:solidFill>
                  <a:schemeClr val="dk1"/>
                </a:solidFill>
                <a:latin typeface="Calibri"/>
                <a:ea typeface="Calibri"/>
                <a:cs typeface="Calibri"/>
                <a:sym typeface="Calibri"/>
              </a:rPr>
              <a:t>II </a:t>
            </a:r>
            <a:r>
              <a:rPr lang="en-US" sz="3300" dirty="0">
                <a:solidFill>
                  <a:schemeClr val="dk1"/>
                </a:solidFill>
                <a:latin typeface="Calibri"/>
                <a:ea typeface="Calibri"/>
                <a:cs typeface="Calibri"/>
                <a:sym typeface="Calibri"/>
              </a:rPr>
              <a:t>– </a:t>
            </a:r>
            <a:r>
              <a:rPr lang="en-US" sz="3300" dirty="0" smtClean="0">
                <a:solidFill>
                  <a:schemeClr val="dk1"/>
                </a:solidFill>
                <a:latin typeface="Calibri"/>
                <a:ea typeface="Calibri"/>
                <a:cs typeface="Calibri"/>
                <a:sym typeface="Calibri"/>
              </a:rPr>
              <a:t>Revolutions + Imperialism</a:t>
            </a:r>
            <a:endParaRPr lang="en-US" sz="3300" dirty="0">
              <a:solidFill>
                <a:schemeClr val="dk1"/>
              </a:solidFill>
              <a:latin typeface="Calibri"/>
              <a:ea typeface="Calibri"/>
              <a:cs typeface="Calibri"/>
              <a:sym typeface="Calibri"/>
            </a:endParaRPr>
          </a:p>
        </p:txBody>
      </p:sp>
      <p:sp>
        <p:nvSpPr>
          <p:cNvPr id="85" name="Shape 85"/>
          <p:cNvSpPr txBox="1">
            <a:spLocks noGrp="1"/>
          </p:cNvSpPr>
          <p:nvPr>
            <p:ph type="subTitle" idx="1"/>
          </p:nvPr>
        </p:nvSpPr>
        <p:spPr>
          <a:xfrm>
            <a:off x="1130300" y="4652120"/>
            <a:ext cx="5825202" cy="822674"/>
          </a:xfrm>
          <a:prstGeom prst="rect">
            <a:avLst/>
          </a:prstGeom>
          <a:noFill/>
          <a:ln>
            <a:noFill/>
          </a:ln>
        </p:spPr>
        <p:txBody>
          <a:bodyPr vert="horz" lIns="68569" tIns="34275" rIns="68569" bIns="34275" rtlCol="0" anchor="t" anchorCtr="0">
            <a:noAutofit/>
          </a:bodyPr>
          <a:lstStyle/>
          <a:p>
            <a:pPr>
              <a:spcBef>
                <a:spcPts val="0"/>
              </a:spcBef>
              <a:buClr>
                <a:srgbClr val="888888"/>
              </a:buClr>
              <a:buSzPct val="25000"/>
            </a:pPr>
            <a:r>
              <a:rPr lang="en-US" sz="2400">
                <a:solidFill>
                  <a:srgbClr val="888888"/>
                </a:solidFill>
                <a:latin typeface="Calibri"/>
                <a:ea typeface="Calibri"/>
                <a:cs typeface="Calibri"/>
                <a:sym typeface="Calibri"/>
              </a:rPr>
              <a:t>It’s alive!</a:t>
            </a:r>
          </a:p>
        </p:txBody>
      </p:sp>
    </p:spTree>
    <p:extLst>
      <p:ext uri="{BB962C8B-B14F-4D97-AF65-F5344CB8AC3E}">
        <p14:creationId xmlns:p14="http://schemas.microsoft.com/office/powerpoint/2010/main" val="156402704"/>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402" name="Shape 402"/>
          <p:cNvSpPr txBox="1">
            <a:spLocks noGrp="1"/>
          </p:cNvSpPr>
          <p:nvPr>
            <p:ph idx="1"/>
          </p:nvPr>
        </p:nvSpPr>
        <p:spPr>
          <a:prstGeom prst="rect">
            <a:avLst/>
          </a:prstGeom>
          <a:noFill/>
          <a:ln>
            <a:noFill/>
          </a:ln>
        </p:spPr>
        <p:txBody>
          <a:bodyPr lIns="91425" tIns="45700" rIns="91425" bIns="45700" anchor="t" anchorCtr="0">
            <a:noAutofit/>
          </a:bodyPr>
          <a:lstStyle/>
          <a:p>
            <a:pPr marL="742950" marR="0" lvl="1" indent="-285750" algn="l" rtl="0">
              <a:spcBef>
                <a:spcPts val="0"/>
              </a:spcBef>
              <a:buClr>
                <a:schemeClr val="dk1"/>
              </a:buClr>
              <a:buSzPct val="100000"/>
              <a:buFont typeface="Arial"/>
              <a:buChar char="–"/>
            </a:pPr>
            <a:r>
              <a:rPr lang="en-US" sz="2800" b="0" i="1" u="none" strike="noStrike" cap="none">
                <a:solidFill>
                  <a:schemeClr val="dk1"/>
                </a:solidFill>
                <a:latin typeface="Calibri"/>
                <a:ea typeface="Calibri"/>
                <a:cs typeface="Calibri"/>
                <a:sym typeface="Calibri"/>
              </a:rPr>
              <a:t>American colonial subjects led a series of rebellions, which facilitated the emergence of independent states in the United States, Haiti, and mainland Latin America. French subjects rebelled against their monarchy.</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American Revolution</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Taxes on colonies after French and Indian War</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No taxation w/o representation </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Leaders followed ideas of Locke</a:t>
            </a:r>
          </a:p>
          <a:p>
            <a:pPr marL="2057400" marR="0" lvl="4"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Overthrow your gov if it is bad</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1" u="none" strike="noStrike" cap="none">
                <a:solidFill>
                  <a:schemeClr val="dk1"/>
                </a:solidFill>
                <a:latin typeface="Calibri"/>
                <a:ea typeface="Calibri"/>
                <a:cs typeface="Calibri"/>
                <a:sym typeface="Calibri"/>
              </a:rPr>
              <a:t>The French Revolution</a:t>
            </a:r>
          </a:p>
        </p:txBody>
      </p:sp>
      <p:sp>
        <p:nvSpPr>
          <p:cNvPr id="408" name="Shape 408"/>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3 Estates</a:t>
            </a:r>
          </a:p>
          <a:p>
            <a:pPr marL="342900" marR="0" lvl="0" indent="-342900" algn="l" rtl="0">
              <a:lnSpc>
                <a:spcPct val="80000"/>
              </a:lnSpc>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1</a:t>
            </a:r>
            <a:r>
              <a:rPr lang="en-US" sz="4000" b="0" i="0" u="none" strike="noStrike" cap="none" baseline="30000">
                <a:solidFill>
                  <a:schemeClr val="dk1"/>
                </a:solidFill>
                <a:latin typeface="Calibri"/>
                <a:ea typeface="Calibri"/>
                <a:cs typeface="Calibri"/>
                <a:sym typeface="Calibri"/>
              </a:rPr>
              <a:t>st</a:t>
            </a:r>
            <a:r>
              <a:rPr lang="en-US" sz="4000" b="0" i="0" u="none" strike="noStrike" cap="none">
                <a:solidFill>
                  <a:schemeClr val="dk1"/>
                </a:solidFill>
                <a:latin typeface="Calibri"/>
                <a:ea typeface="Calibri"/>
                <a:cs typeface="Calibri"/>
                <a:sym typeface="Calibri"/>
              </a:rPr>
              <a:t> Clergy 15% of land</a:t>
            </a:r>
          </a:p>
          <a:p>
            <a:pPr marL="342900" marR="0" lvl="0" indent="-342900" algn="l" rtl="0">
              <a:lnSpc>
                <a:spcPct val="80000"/>
              </a:lnSpc>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2</a:t>
            </a:r>
            <a:r>
              <a:rPr lang="en-US" sz="4000" b="0" i="0" u="none" strike="noStrike" cap="none" baseline="30000">
                <a:solidFill>
                  <a:schemeClr val="dk1"/>
                </a:solidFill>
                <a:latin typeface="Calibri"/>
                <a:ea typeface="Calibri"/>
                <a:cs typeface="Calibri"/>
                <a:sym typeface="Calibri"/>
              </a:rPr>
              <a:t>nd</a:t>
            </a:r>
            <a:r>
              <a:rPr lang="en-US" sz="4000" b="0" i="0" u="none" strike="noStrike" cap="none">
                <a:solidFill>
                  <a:schemeClr val="dk1"/>
                </a:solidFill>
                <a:latin typeface="Calibri"/>
                <a:ea typeface="Calibri"/>
                <a:cs typeface="Calibri"/>
                <a:sym typeface="Calibri"/>
              </a:rPr>
              <a:t> Nobility 35% of land</a:t>
            </a:r>
          </a:p>
          <a:p>
            <a:pPr marL="342900" marR="0" lvl="0" indent="-342900" algn="l" rtl="0">
              <a:lnSpc>
                <a:spcPct val="80000"/>
              </a:lnSpc>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	Bourgeoisie – Middle Class</a:t>
            </a:r>
          </a:p>
          <a:p>
            <a:pPr marL="342900" marR="0" lvl="0" indent="-342900" algn="l" rtl="0">
              <a:lnSpc>
                <a:spcPct val="80000"/>
              </a:lnSpc>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3</a:t>
            </a:r>
            <a:r>
              <a:rPr lang="en-US" sz="4000" b="0" i="0" u="none" strike="noStrike" cap="none" baseline="30000">
                <a:solidFill>
                  <a:schemeClr val="dk1"/>
                </a:solidFill>
                <a:latin typeface="Calibri"/>
                <a:ea typeface="Calibri"/>
                <a:cs typeface="Calibri"/>
                <a:sym typeface="Calibri"/>
              </a:rPr>
              <a:t>rd</a:t>
            </a:r>
            <a:r>
              <a:rPr lang="en-US" sz="4000" b="0" i="0" u="none" strike="noStrike" cap="none">
                <a:solidFill>
                  <a:schemeClr val="dk1"/>
                </a:solidFill>
                <a:latin typeface="Calibri"/>
                <a:ea typeface="Calibri"/>
                <a:cs typeface="Calibri"/>
                <a:sym typeface="Calibri"/>
              </a:rPr>
              <a:t> Commoners 50% of land</a:t>
            </a:r>
          </a:p>
          <a:p>
            <a:pPr marL="742950" marR="0" lvl="1" indent="-285750" algn="l" rtl="0">
              <a:lnSpc>
                <a:spcPct val="80000"/>
              </a:lnSpc>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80% of population</a:t>
            </a:r>
          </a:p>
          <a:p>
            <a:pPr marL="342900" marR="0" lvl="0" indent="-342900" algn="l" rtl="0">
              <a:lnSpc>
                <a:spcPct val="80000"/>
              </a:lnSpc>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592"/>
              </a:spcBef>
              <a:buClr>
                <a:schemeClr val="dk1"/>
              </a:buClr>
              <a:buSzPct val="98666"/>
              <a:buFont typeface="Arial"/>
              <a:buNone/>
            </a:pPr>
            <a:endParaRPr sz="295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
                                            <p:txEl>
                                              <p:pRg st="0" end="0"/>
                                            </p:txEl>
                                          </p:spTgt>
                                        </p:tgtEl>
                                        <p:attrNameLst>
                                          <p:attrName>style.visibility</p:attrName>
                                        </p:attrNameLst>
                                      </p:cBhvr>
                                      <p:to>
                                        <p:strVal val="visible"/>
                                      </p:to>
                                    </p:set>
                                    <p:animEffect transition="in" filter="fade">
                                      <p:cBhvr>
                                        <p:cTn id="7" dur="2000"/>
                                        <p:tgtEl>
                                          <p:spTgt spid="4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xEl>
                                              <p:pRg st="1" end="1"/>
                                            </p:txEl>
                                          </p:spTgt>
                                        </p:tgtEl>
                                        <p:attrNameLst>
                                          <p:attrName>style.visibility</p:attrName>
                                        </p:attrNameLst>
                                      </p:cBhvr>
                                      <p:to>
                                        <p:strVal val="visible"/>
                                      </p:to>
                                    </p:set>
                                    <p:animEffect transition="in" filter="fade">
                                      <p:cBhvr>
                                        <p:cTn id="12" dur="2000"/>
                                        <p:tgtEl>
                                          <p:spTgt spid="4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
                                            <p:txEl>
                                              <p:pRg st="2" end="2"/>
                                            </p:txEl>
                                          </p:spTgt>
                                        </p:tgtEl>
                                        <p:attrNameLst>
                                          <p:attrName>style.visibility</p:attrName>
                                        </p:attrNameLst>
                                      </p:cBhvr>
                                      <p:to>
                                        <p:strVal val="visible"/>
                                      </p:to>
                                    </p:set>
                                    <p:animEffect transition="in" filter="fade">
                                      <p:cBhvr>
                                        <p:cTn id="17" dur="2000"/>
                                        <p:tgtEl>
                                          <p:spTgt spid="4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
                                            <p:txEl>
                                              <p:pRg st="3" end="3"/>
                                            </p:txEl>
                                          </p:spTgt>
                                        </p:tgtEl>
                                        <p:attrNameLst>
                                          <p:attrName>style.visibility</p:attrName>
                                        </p:attrNameLst>
                                      </p:cBhvr>
                                      <p:to>
                                        <p:strVal val="visible"/>
                                      </p:to>
                                    </p:set>
                                    <p:animEffect transition="in" filter="fade">
                                      <p:cBhvr>
                                        <p:cTn id="22" dur="2000"/>
                                        <p:tgtEl>
                                          <p:spTgt spid="4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8">
                                            <p:txEl>
                                              <p:pRg st="4" end="4"/>
                                            </p:txEl>
                                          </p:spTgt>
                                        </p:tgtEl>
                                        <p:attrNameLst>
                                          <p:attrName>style.visibility</p:attrName>
                                        </p:attrNameLst>
                                      </p:cBhvr>
                                      <p:to>
                                        <p:strVal val="visible"/>
                                      </p:to>
                                    </p:set>
                                    <p:animEffect transition="in" filter="fade">
                                      <p:cBhvr>
                                        <p:cTn id="27" dur="2000"/>
                                        <p:tgtEl>
                                          <p:spTgt spid="4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8">
                                            <p:txEl>
                                              <p:pRg st="5" end="5"/>
                                            </p:txEl>
                                          </p:spTgt>
                                        </p:tgtEl>
                                        <p:attrNameLst>
                                          <p:attrName>style.visibility</p:attrName>
                                        </p:attrNameLst>
                                      </p:cBhvr>
                                      <p:to>
                                        <p:strVal val="visible"/>
                                      </p:to>
                                    </p:set>
                                    <p:animEffect transition="in" filter="fade">
                                      <p:cBhvr>
                                        <p:cTn id="32" dur="2000"/>
                                        <p:tgtEl>
                                          <p:spTgt spid="4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8">
                                            <p:txEl>
                                              <p:pRg st="6" end="6"/>
                                            </p:txEl>
                                          </p:spTgt>
                                        </p:tgtEl>
                                        <p:attrNameLst>
                                          <p:attrName>style.visibility</p:attrName>
                                        </p:attrNameLst>
                                      </p:cBhvr>
                                      <p:to>
                                        <p:strVal val="visible"/>
                                      </p:to>
                                    </p:set>
                                    <p:animEffect transition="in" filter="fade">
                                      <p:cBhvr>
                                        <p:cTn id="37" dur="2000"/>
                                        <p:tgtEl>
                                          <p:spTgt spid="40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8">
                                            <p:txEl>
                                              <p:pRg st="7" end="7"/>
                                            </p:txEl>
                                          </p:spTgt>
                                        </p:tgtEl>
                                        <p:attrNameLst>
                                          <p:attrName>style.visibility</p:attrName>
                                        </p:attrNameLst>
                                      </p:cBhvr>
                                      <p:to>
                                        <p:strVal val="visible"/>
                                      </p:to>
                                    </p:set>
                                    <p:animEffect transition="in" filter="fade">
                                      <p:cBhvr>
                                        <p:cTn id="42" dur="2000"/>
                                        <p:tgtEl>
                                          <p:spTgt spid="40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3</a:t>
            </a:r>
            <a:r>
              <a:rPr lang="en-US" sz="4400" b="0" i="0" u="none" strike="noStrike" cap="none" baseline="30000">
                <a:solidFill>
                  <a:schemeClr val="dk1"/>
                </a:solidFill>
                <a:latin typeface="Calibri"/>
                <a:ea typeface="Calibri"/>
                <a:cs typeface="Calibri"/>
                <a:sym typeface="Calibri"/>
              </a:rPr>
              <a:t>rd</a:t>
            </a:r>
            <a:r>
              <a:rPr lang="en-US" sz="4400" b="0" i="0" u="none" strike="noStrike" cap="none">
                <a:solidFill>
                  <a:schemeClr val="dk1"/>
                </a:solidFill>
                <a:latin typeface="Calibri"/>
                <a:ea typeface="Calibri"/>
                <a:cs typeface="Calibri"/>
                <a:sym typeface="Calibri"/>
              </a:rPr>
              <a:t> Estate</a:t>
            </a:r>
          </a:p>
        </p:txBody>
      </p:sp>
      <p:sp>
        <p:nvSpPr>
          <p:cNvPr id="414" name="Shape 41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Main cause of FR rev – Economic problems</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Louis XVI, Marie Antoinette in charge</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Estates General (meeting)</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3</a:t>
            </a:r>
            <a:r>
              <a:rPr lang="en-US" sz="3200" b="0" i="0" u="none" strike="noStrike" cap="none" baseline="30000">
                <a:solidFill>
                  <a:schemeClr val="dk1"/>
                </a:solidFill>
                <a:latin typeface="Calibri"/>
                <a:ea typeface="Calibri"/>
                <a:cs typeface="Calibri"/>
                <a:sym typeface="Calibri"/>
              </a:rPr>
              <a:t>rd</a:t>
            </a:r>
            <a:r>
              <a:rPr lang="en-US" sz="3200" b="0" i="0" u="none" strike="noStrike" cap="none">
                <a:solidFill>
                  <a:schemeClr val="dk1"/>
                </a:solidFill>
                <a:latin typeface="Calibri"/>
                <a:ea typeface="Calibri"/>
                <a:cs typeface="Calibri"/>
                <a:sym typeface="Calibri"/>
              </a:rPr>
              <a:t> wants national constitution. All are equal</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	Locked out, Tennis Court Oath (Won’t stop until cons)</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xEl>
                                              <p:pRg st="0" end="0"/>
                                            </p:txEl>
                                          </p:spTgt>
                                        </p:tgtEl>
                                        <p:attrNameLst>
                                          <p:attrName>style.visibility</p:attrName>
                                        </p:attrNameLst>
                                      </p:cBhvr>
                                      <p:to>
                                        <p:strVal val="visible"/>
                                      </p:to>
                                    </p:set>
                                    <p:animEffect transition="in" filter="fade">
                                      <p:cBhvr>
                                        <p:cTn id="7" dur="2000"/>
                                        <p:tgtEl>
                                          <p:spTgt spid="4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4">
                                            <p:txEl>
                                              <p:pRg st="1" end="1"/>
                                            </p:txEl>
                                          </p:spTgt>
                                        </p:tgtEl>
                                        <p:attrNameLst>
                                          <p:attrName>style.visibility</p:attrName>
                                        </p:attrNameLst>
                                      </p:cBhvr>
                                      <p:to>
                                        <p:strVal val="visible"/>
                                      </p:to>
                                    </p:set>
                                    <p:animEffect transition="in" filter="fade">
                                      <p:cBhvr>
                                        <p:cTn id="12" dur="2000"/>
                                        <p:tgtEl>
                                          <p:spTgt spid="4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4">
                                            <p:txEl>
                                              <p:pRg st="2" end="2"/>
                                            </p:txEl>
                                          </p:spTgt>
                                        </p:tgtEl>
                                        <p:attrNameLst>
                                          <p:attrName>style.visibility</p:attrName>
                                        </p:attrNameLst>
                                      </p:cBhvr>
                                      <p:to>
                                        <p:strVal val="visible"/>
                                      </p:to>
                                    </p:set>
                                    <p:animEffect transition="in" filter="fade">
                                      <p:cBhvr>
                                        <p:cTn id="17" dur="2000"/>
                                        <p:tgtEl>
                                          <p:spTgt spid="4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4">
                                            <p:txEl>
                                              <p:pRg st="3" end="3"/>
                                            </p:txEl>
                                          </p:spTgt>
                                        </p:tgtEl>
                                        <p:attrNameLst>
                                          <p:attrName>style.visibility</p:attrName>
                                        </p:attrNameLst>
                                      </p:cBhvr>
                                      <p:to>
                                        <p:strVal val="visible"/>
                                      </p:to>
                                    </p:set>
                                    <p:animEffect transition="in" filter="fade">
                                      <p:cBhvr>
                                        <p:cTn id="22" dur="2000"/>
                                        <p:tgtEl>
                                          <p:spTgt spid="4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4">
                                            <p:txEl>
                                              <p:pRg st="4" end="4"/>
                                            </p:txEl>
                                          </p:spTgt>
                                        </p:tgtEl>
                                        <p:attrNameLst>
                                          <p:attrName>style.visibility</p:attrName>
                                        </p:attrNameLst>
                                      </p:cBhvr>
                                      <p:to>
                                        <p:strVal val="visible"/>
                                      </p:to>
                                    </p:set>
                                    <p:animEffect transition="in" filter="fade">
                                      <p:cBhvr>
                                        <p:cTn id="27" dur="2000"/>
                                        <p:tgtEl>
                                          <p:spTgt spid="4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4">
                                            <p:txEl>
                                              <p:pRg st="5" end="5"/>
                                            </p:txEl>
                                          </p:spTgt>
                                        </p:tgtEl>
                                        <p:attrNameLst>
                                          <p:attrName>style.visibility</p:attrName>
                                        </p:attrNameLst>
                                      </p:cBhvr>
                                      <p:to>
                                        <p:strVal val="visible"/>
                                      </p:to>
                                    </p:set>
                                    <p:animEffect transition="in" filter="fade">
                                      <p:cBhvr>
                                        <p:cTn id="32" dur="2000"/>
                                        <p:tgtEl>
                                          <p:spTgt spid="4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4">
                                            <p:txEl>
                                              <p:pRg st="6" end="6"/>
                                            </p:txEl>
                                          </p:spTgt>
                                        </p:tgtEl>
                                        <p:attrNameLst>
                                          <p:attrName>style.visibility</p:attrName>
                                        </p:attrNameLst>
                                      </p:cBhvr>
                                      <p:to>
                                        <p:strVal val="visible"/>
                                      </p:to>
                                    </p:set>
                                    <p:animEffect transition="in" filter="fade">
                                      <p:cBhvr>
                                        <p:cTn id="37" dur="2000"/>
                                        <p:tgtEl>
                                          <p:spTgt spid="4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Start of French Rev</a:t>
            </a:r>
          </a:p>
        </p:txBody>
      </p:sp>
      <p:sp>
        <p:nvSpPr>
          <p:cNvPr id="420" name="Shape 42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Storm the Bastille (Prison)</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Great Fear</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National Assembly writes Declaration of the rights of man and the citizens (rights for all)</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Olympe de Gouges – wants rights for women too</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xEl>
                                              <p:pRg st="0" end="0"/>
                                            </p:txEl>
                                          </p:spTgt>
                                        </p:tgtEl>
                                        <p:attrNameLst>
                                          <p:attrName>style.visibility</p:attrName>
                                        </p:attrNameLst>
                                      </p:cBhvr>
                                      <p:to>
                                        <p:strVal val="visible"/>
                                      </p:to>
                                    </p:set>
                                    <p:animEffect transition="in" filter="fade">
                                      <p:cBhvr>
                                        <p:cTn id="7" dur="2000"/>
                                        <p:tgtEl>
                                          <p:spTgt spid="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0">
                                            <p:txEl>
                                              <p:pRg st="1" end="1"/>
                                            </p:txEl>
                                          </p:spTgt>
                                        </p:tgtEl>
                                        <p:attrNameLst>
                                          <p:attrName>style.visibility</p:attrName>
                                        </p:attrNameLst>
                                      </p:cBhvr>
                                      <p:to>
                                        <p:strVal val="visible"/>
                                      </p:to>
                                    </p:set>
                                    <p:animEffect transition="in" filter="fade">
                                      <p:cBhvr>
                                        <p:cTn id="12" dur="2000"/>
                                        <p:tgtEl>
                                          <p:spTgt spid="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0">
                                            <p:txEl>
                                              <p:pRg st="2" end="2"/>
                                            </p:txEl>
                                          </p:spTgt>
                                        </p:tgtEl>
                                        <p:attrNameLst>
                                          <p:attrName>style.visibility</p:attrName>
                                        </p:attrNameLst>
                                      </p:cBhvr>
                                      <p:to>
                                        <p:strVal val="visible"/>
                                      </p:to>
                                    </p:set>
                                    <p:animEffect transition="in" filter="fade">
                                      <p:cBhvr>
                                        <p:cTn id="17" dur="2000"/>
                                        <p:tgtEl>
                                          <p:spTgt spid="4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0">
                                            <p:txEl>
                                              <p:pRg st="3" end="3"/>
                                            </p:txEl>
                                          </p:spTgt>
                                        </p:tgtEl>
                                        <p:attrNameLst>
                                          <p:attrName>style.visibility</p:attrName>
                                        </p:attrNameLst>
                                      </p:cBhvr>
                                      <p:to>
                                        <p:strVal val="visible"/>
                                      </p:to>
                                    </p:set>
                                    <p:animEffect transition="in" filter="fade">
                                      <p:cBhvr>
                                        <p:cTn id="22" dur="2000"/>
                                        <p:tgtEl>
                                          <p:spTgt spid="4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0">
                                            <p:txEl>
                                              <p:pRg st="4" end="4"/>
                                            </p:txEl>
                                          </p:spTgt>
                                        </p:tgtEl>
                                        <p:attrNameLst>
                                          <p:attrName>style.visibility</p:attrName>
                                        </p:attrNameLst>
                                      </p:cBhvr>
                                      <p:to>
                                        <p:strVal val="visible"/>
                                      </p:to>
                                    </p:set>
                                    <p:animEffect transition="in" filter="fade">
                                      <p:cBhvr>
                                        <p:cTn id="27" dur="2000"/>
                                        <p:tgtEl>
                                          <p:spTgt spid="4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0">
                                            <p:txEl>
                                              <p:pRg st="5" end="5"/>
                                            </p:txEl>
                                          </p:spTgt>
                                        </p:tgtEl>
                                        <p:attrNameLst>
                                          <p:attrName>style.visibility</p:attrName>
                                        </p:attrNameLst>
                                      </p:cBhvr>
                                      <p:to>
                                        <p:strVal val="visible"/>
                                      </p:to>
                                    </p:set>
                                    <p:animEffect transition="in" filter="fade">
                                      <p:cBhvr>
                                        <p:cTn id="32" dur="2000"/>
                                        <p:tgtEl>
                                          <p:spTgt spid="4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idx="1"/>
          </p:nvPr>
        </p:nvSpPr>
        <p:spPr>
          <a:xfrm>
            <a:off x="457200" y="381000"/>
            <a:ext cx="7467600" cy="589756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5400" b="0" i="0" u="none" strike="noStrike" cap="none">
                <a:solidFill>
                  <a:schemeClr val="dk1"/>
                </a:solidFill>
                <a:latin typeface="Calibri"/>
                <a:ea typeface="Calibri"/>
                <a:cs typeface="Calibri"/>
                <a:sym typeface="Calibri"/>
              </a:rPr>
              <a:t>Louis hides in Versailles</a:t>
            </a:r>
          </a:p>
          <a:p>
            <a:pPr marL="342900" marR="0" lvl="0" indent="-342900" algn="l" rtl="0">
              <a:lnSpc>
                <a:spcPct val="90000"/>
              </a:lnSpc>
              <a:spcBef>
                <a:spcPts val="1080"/>
              </a:spcBef>
              <a:buClr>
                <a:schemeClr val="dk1"/>
              </a:buClr>
              <a:buSzPct val="100000"/>
              <a:buFont typeface="Arial"/>
              <a:buChar char="•"/>
            </a:pPr>
            <a:r>
              <a:rPr lang="en-US" sz="5400" b="0" i="0" u="none" strike="noStrike" cap="none">
                <a:solidFill>
                  <a:schemeClr val="dk1"/>
                </a:solidFill>
                <a:latin typeface="Calibri"/>
                <a:ea typeface="Calibri"/>
                <a:cs typeface="Calibri"/>
                <a:sym typeface="Calibri"/>
              </a:rPr>
              <a:t>Women come to him, telling their children are starving</a:t>
            </a:r>
          </a:p>
          <a:p>
            <a:pPr marL="342900" marR="0" lvl="0" indent="-342900" algn="l" rtl="0">
              <a:lnSpc>
                <a:spcPct val="90000"/>
              </a:lnSpc>
              <a:spcBef>
                <a:spcPts val="1080"/>
              </a:spcBef>
              <a:buClr>
                <a:schemeClr val="dk1"/>
              </a:buClr>
              <a:buSzPct val="100000"/>
              <a:buFont typeface="Arial"/>
              <a:buChar char="•"/>
            </a:pPr>
            <a:r>
              <a:rPr lang="en-US" sz="5400" b="0" i="0" u="none" strike="noStrike" cap="none">
                <a:solidFill>
                  <a:schemeClr val="dk1"/>
                </a:solidFill>
                <a:latin typeface="Calibri"/>
                <a:ea typeface="Calibri"/>
                <a:cs typeface="Calibri"/>
                <a:sym typeface="Calibri"/>
              </a:rPr>
              <a:t>He comes back to Paris, basically hostage</a:t>
            </a:r>
          </a:p>
          <a:p>
            <a:pPr marL="342900" marR="0" lvl="0" indent="-342900" algn="l" rtl="0">
              <a:lnSpc>
                <a:spcPct val="90000"/>
              </a:lnSpc>
              <a:spcBef>
                <a:spcPts val="1080"/>
              </a:spcBef>
              <a:buClr>
                <a:schemeClr val="dk1"/>
              </a:buClr>
              <a:buSzPct val="100000"/>
              <a:buFont typeface="Arial"/>
              <a:buChar char="•"/>
            </a:pPr>
            <a:r>
              <a:rPr lang="en-US" sz="5400" b="0" i="0" u="none" strike="noStrike" cap="none">
                <a:solidFill>
                  <a:schemeClr val="dk1"/>
                </a:solidFill>
                <a:latin typeface="Calibri"/>
                <a:ea typeface="Calibri"/>
                <a:cs typeface="Calibri"/>
                <a:sym typeface="Calibri"/>
              </a:rPr>
              <a:t>.</a:t>
            </a:r>
          </a:p>
          <a:p>
            <a:pPr marL="342900" marR="0" lvl="0" indent="-342900" algn="l" rtl="0">
              <a:lnSpc>
                <a:spcPct val="90000"/>
              </a:lnSpc>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animEffect transition="in" filter="fade">
                                      <p:cBhvr>
                                        <p:cTn id="7" dur="2000"/>
                                        <p:tgtEl>
                                          <p:spTgt spid="4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5">
                                            <p:txEl>
                                              <p:pRg st="1" end="1"/>
                                            </p:txEl>
                                          </p:spTgt>
                                        </p:tgtEl>
                                        <p:attrNameLst>
                                          <p:attrName>style.visibility</p:attrName>
                                        </p:attrNameLst>
                                      </p:cBhvr>
                                      <p:to>
                                        <p:strVal val="visible"/>
                                      </p:to>
                                    </p:set>
                                    <p:animEffect transition="in" filter="fade">
                                      <p:cBhvr>
                                        <p:cTn id="12" dur="2000"/>
                                        <p:tgtEl>
                                          <p:spTgt spid="4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5">
                                            <p:txEl>
                                              <p:pRg st="2" end="2"/>
                                            </p:txEl>
                                          </p:spTgt>
                                        </p:tgtEl>
                                        <p:attrNameLst>
                                          <p:attrName>style.visibility</p:attrName>
                                        </p:attrNameLst>
                                      </p:cBhvr>
                                      <p:to>
                                        <p:strVal val="visible"/>
                                      </p:to>
                                    </p:set>
                                    <p:animEffect transition="in" filter="fade">
                                      <p:cBhvr>
                                        <p:cTn id="17" dur="2000"/>
                                        <p:tgtEl>
                                          <p:spTgt spid="4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5">
                                            <p:txEl>
                                              <p:pRg st="3" end="3"/>
                                            </p:txEl>
                                          </p:spTgt>
                                        </p:tgtEl>
                                        <p:attrNameLst>
                                          <p:attrName>style.visibility</p:attrName>
                                        </p:attrNameLst>
                                      </p:cBhvr>
                                      <p:to>
                                        <p:strVal val="visible"/>
                                      </p:to>
                                    </p:set>
                                    <p:animEffect transition="in" filter="fade">
                                      <p:cBhvr>
                                        <p:cTn id="22" dur="2000"/>
                                        <p:tgtEl>
                                          <p:spTgt spid="4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5">
                                            <p:txEl>
                                              <p:pRg st="4" end="4"/>
                                            </p:txEl>
                                          </p:spTgt>
                                        </p:tgtEl>
                                        <p:attrNameLst>
                                          <p:attrName>style.visibility</p:attrName>
                                        </p:attrNameLst>
                                      </p:cBhvr>
                                      <p:to>
                                        <p:strVal val="visible"/>
                                      </p:to>
                                    </p:set>
                                    <p:animEffect transition="in" filter="fade">
                                      <p:cBhvr>
                                        <p:cTn id="27" dur="2000"/>
                                        <p:tgtEl>
                                          <p:spTgt spid="4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idx="1"/>
          </p:nvPr>
        </p:nvSpPr>
        <p:spPr>
          <a:xfrm>
            <a:off x="457200" y="0"/>
            <a:ext cx="7467600" cy="68580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Constitution of 1791. King w/ legislators. (legs have all power)</a:t>
            </a:r>
          </a:p>
          <a:p>
            <a:pPr marL="342900" marR="0" lvl="0" indent="-34290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Rich freak out. </a:t>
            </a:r>
          </a:p>
          <a:p>
            <a:pPr marL="342900" marR="0" lvl="0" indent="-34290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King tries to escape, caught by Paris Commune (Rebels)</a:t>
            </a:r>
          </a:p>
          <a:p>
            <a:pPr marL="342900" marR="0" lvl="0" indent="-34290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Demand an end to the monarchy.</a:t>
            </a:r>
          </a:p>
          <a:p>
            <a:pPr marL="342900" marR="0" lvl="0" indent="-34290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xEl>
                                              <p:pRg st="0" end="0"/>
                                            </p:txEl>
                                          </p:spTgt>
                                        </p:tgtEl>
                                        <p:attrNameLst>
                                          <p:attrName>style.visibility</p:attrName>
                                        </p:attrNameLst>
                                      </p:cBhvr>
                                      <p:to>
                                        <p:strVal val="visible"/>
                                      </p:to>
                                    </p:set>
                                    <p:animEffect transition="in" filter="fade">
                                      <p:cBhvr>
                                        <p:cTn id="7" dur="2000"/>
                                        <p:tgtEl>
                                          <p:spTgt spid="4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
                                            <p:txEl>
                                              <p:pRg st="1" end="1"/>
                                            </p:txEl>
                                          </p:spTgt>
                                        </p:tgtEl>
                                        <p:attrNameLst>
                                          <p:attrName>style.visibility</p:attrName>
                                        </p:attrNameLst>
                                      </p:cBhvr>
                                      <p:to>
                                        <p:strVal val="visible"/>
                                      </p:to>
                                    </p:set>
                                    <p:animEffect transition="in" filter="fade">
                                      <p:cBhvr>
                                        <p:cTn id="12" dur="2000"/>
                                        <p:tgtEl>
                                          <p:spTgt spid="4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
                                            <p:txEl>
                                              <p:pRg st="2" end="2"/>
                                            </p:txEl>
                                          </p:spTgt>
                                        </p:tgtEl>
                                        <p:attrNameLst>
                                          <p:attrName>style.visibility</p:attrName>
                                        </p:attrNameLst>
                                      </p:cBhvr>
                                      <p:to>
                                        <p:strVal val="visible"/>
                                      </p:to>
                                    </p:set>
                                    <p:animEffect transition="in" filter="fade">
                                      <p:cBhvr>
                                        <p:cTn id="17" dur="2000"/>
                                        <p:tgtEl>
                                          <p:spTgt spid="4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0">
                                            <p:txEl>
                                              <p:pRg st="3" end="3"/>
                                            </p:txEl>
                                          </p:spTgt>
                                        </p:tgtEl>
                                        <p:attrNameLst>
                                          <p:attrName>style.visibility</p:attrName>
                                        </p:attrNameLst>
                                      </p:cBhvr>
                                      <p:to>
                                        <p:strVal val="visible"/>
                                      </p:to>
                                    </p:set>
                                    <p:animEffect transition="in" filter="fade">
                                      <p:cBhvr>
                                        <p:cTn id="22" dur="2000"/>
                                        <p:tgtEl>
                                          <p:spTgt spid="4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0">
                                            <p:txEl>
                                              <p:pRg st="4" end="4"/>
                                            </p:txEl>
                                          </p:spTgt>
                                        </p:tgtEl>
                                        <p:attrNameLst>
                                          <p:attrName>style.visibility</p:attrName>
                                        </p:attrNameLst>
                                      </p:cBhvr>
                                      <p:to>
                                        <p:strVal val="visible"/>
                                      </p:to>
                                    </p:set>
                                    <p:animEffect transition="in" filter="fade">
                                      <p:cBhvr>
                                        <p:cTn id="27" dur="2000"/>
                                        <p:tgtEl>
                                          <p:spTgt spid="4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a:solidFill>
                  <a:schemeClr val="dk1"/>
                </a:solidFill>
                <a:latin typeface="Calibri"/>
                <a:ea typeface="Calibri"/>
                <a:cs typeface="Calibri"/>
                <a:sym typeface="Calibri"/>
              </a:rPr>
              <a:t>Sans-Culottes </a:t>
            </a:r>
            <a:br>
              <a:rPr lang="en-US" sz="3950" b="0" i="0" u="none" strike="noStrike" cap="none">
                <a:solidFill>
                  <a:schemeClr val="dk1"/>
                </a:solidFill>
                <a:latin typeface="Calibri"/>
                <a:ea typeface="Calibri"/>
                <a:cs typeface="Calibri"/>
                <a:sym typeface="Calibri"/>
              </a:rPr>
            </a:br>
            <a:endParaRPr lang="en-US" sz="3950" b="0" i="0" u="none" strike="noStrike" cap="none">
              <a:solidFill>
                <a:schemeClr val="dk1"/>
              </a:solidFill>
              <a:latin typeface="Calibri"/>
              <a:ea typeface="Calibri"/>
              <a:cs typeface="Calibri"/>
              <a:sym typeface="Calibri"/>
            </a:endParaRPr>
          </a:p>
        </p:txBody>
      </p:sp>
      <p:sp>
        <p:nvSpPr>
          <p:cNvPr id="436" name="Shape 436"/>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(without fancy pants) led by Georges Danton. </a:t>
            </a:r>
          </a:p>
          <a:p>
            <a:pPr marL="342900" marR="0" lvl="0" indent="-342900" algn="l" rtl="0">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Take power from National Assembly force a new convention on future of France.</a:t>
            </a:r>
          </a:p>
          <a:p>
            <a:pPr marL="342900" marR="0" lvl="0" indent="-342900" algn="l" rtl="0">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Big massacre, 1000s killed. </a:t>
            </a:r>
          </a:p>
          <a:p>
            <a:pPr marL="342900" marR="0" lvl="0" indent="-342900" algn="l" rtl="0">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National Convention 1792. </a:t>
            </a:r>
          </a:p>
          <a:p>
            <a:pPr marL="342900" marR="0" lvl="0" indent="-342900" algn="l" rtl="0">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xEl>
                                              <p:pRg st="0" end="0"/>
                                            </p:txEl>
                                          </p:spTgt>
                                        </p:tgtEl>
                                        <p:attrNameLst>
                                          <p:attrName>style.visibility</p:attrName>
                                        </p:attrNameLst>
                                      </p:cBhvr>
                                      <p:to>
                                        <p:strVal val="visible"/>
                                      </p:to>
                                    </p:set>
                                    <p:animEffect transition="in" filter="fade">
                                      <p:cBhvr>
                                        <p:cTn id="7" dur="2000"/>
                                        <p:tgtEl>
                                          <p:spTgt spid="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xEl>
                                              <p:pRg st="1" end="1"/>
                                            </p:txEl>
                                          </p:spTgt>
                                        </p:tgtEl>
                                        <p:attrNameLst>
                                          <p:attrName>style.visibility</p:attrName>
                                        </p:attrNameLst>
                                      </p:cBhvr>
                                      <p:to>
                                        <p:strVal val="visible"/>
                                      </p:to>
                                    </p:set>
                                    <p:animEffect transition="in" filter="fade">
                                      <p:cBhvr>
                                        <p:cTn id="12" dur="2000"/>
                                        <p:tgtEl>
                                          <p:spTgt spid="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6">
                                            <p:txEl>
                                              <p:pRg st="2" end="2"/>
                                            </p:txEl>
                                          </p:spTgt>
                                        </p:tgtEl>
                                        <p:attrNameLst>
                                          <p:attrName>style.visibility</p:attrName>
                                        </p:attrNameLst>
                                      </p:cBhvr>
                                      <p:to>
                                        <p:strVal val="visible"/>
                                      </p:to>
                                    </p:set>
                                    <p:animEffect transition="in" filter="fade">
                                      <p:cBhvr>
                                        <p:cTn id="17" dur="2000"/>
                                        <p:tgtEl>
                                          <p:spTgt spid="4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6">
                                            <p:txEl>
                                              <p:pRg st="3" end="3"/>
                                            </p:txEl>
                                          </p:spTgt>
                                        </p:tgtEl>
                                        <p:attrNameLst>
                                          <p:attrName>style.visibility</p:attrName>
                                        </p:attrNameLst>
                                      </p:cBhvr>
                                      <p:to>
                                        <p:strVal val="visible"/>
                                      </p:to>
                                    </p:set>
                                    <p:animEffect transition="in" filter="fade">
                                      <p:cBhvr>
                                        <p:cTn id="22" dur="2000"/>
                                        <p:tgtEl>
                                          <p:spTgt spid="4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6">
                                            <p:txEl>
                                              <p:pRg st="4" end="4"/>
                                            </p:txEl>
                                          </p:spTgt>
                                        </p:tgtEl>
                                        <p:attrNameLst>
                                          <p:attrName>style.visibility</p:attrName>
                                        </p:attrNameLst>
                                      </p:cBhvr>
                                      <p:to>
                                        <p:strVal val="visible"/>
                                      </p:to>
                                    </p:set>
                                    <p:animEffect transition="in" filter="fade">
                                      <p:cBhvr>
                                        <p:cTn id="27" dur="2000"/>
                                        <p:tgtEl>
                                          <p:spTgt spid="4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a:solidFill>
                  <a:schemeClr val="dk1"/>
                </a:solidFill>
                <a:latin typeface="Calibri"/>
                <a:ea typeface="Calibri"/>
                <a:cs typeface="Calibri"/>
                <a:sym typeface="Calibri"/>
              </a:rPr>
              <a:t>The Fate of the King</a:t>
            </a:r>
            <a:br>
              <a:rPr lang="en-US" sz="3950" b="0" i="0" u="none" strike="noStrike" cap="none">
                <a:solidFill>
                  <a:schemeClr val="dk1"/>
                </a:solidFill>
                <a:latin typeface="Calibri"/>
                <a:ea typeface="Calibri"/>
                <a:cs typeface="Calibri"/>
                <a:sym typeface="Calibri"/>
              </a:rPr>
            </a:br>
            <a:endParaRPr lang="en-US" sz="3950" b="0" i="0" u="none" strike="noStrike" cap="none">
              <a:solidFill>
                <a:schemeClr val="dk1"/>
              </a:solidFill>
              <a:latin typeface="Calibri"/>
              <a:ea typeface="Calibri"/>
              <a:cs typeface="Calibri"/>
              <a:sym typeface="Calibri"/>
            </a:endParaRPr>
          </a:p>
        </p:txBody>
      </p:sp>
      <p:sp>
        <p:nvSpPr>
          <p:cNvPr id="442" name="Shape 44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At convention, Louis is sentenced to death. Beheaded at guillotine. (kills quickly and humanely) p. 339</a:t>
            </a:r>
          </a:p>
          <a:p>
            <a:pPr marL="342900" marR="0" lvl="0" indent="-342900" algn="l" rtl="0">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Marat pushed for Louis to be killed. Worked in bath to sooth skin disorder. Charlotte Corday killed him in the tub.</a:t>
            </a:r>
          </a:p>
          <a:p>
            <a:pPr marL="342900" marR="0" lvl="0" indent="-342900" algn="l" rtl="0">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xEl>
                                              <p:pRg st="0" end="0"/>
                                            </p:txEl>
                                          </p:spTgt>
                                        </p:tgtEl>
                                        <p:attrNameLst>
                                          <p:attrName>style.visibility</p:attrName>
                                        </p:attrNameLst>
                                      </p:cBhvr>
                                      <p:to>
                                        <p:strVal val="visible"/>
                                      </p:to>
                                    </p:set>
                                    <p:animEffect transition="in" filter="fade">
                                      <p:cBhvr>
                                        <p:cTn id="7" dur="2000"/>
                                        <p:tgtEl>
                                          <p:spTgt spid="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2">
                                            <p:txEl>
                                              <p:pRg st="1" end="1"/>
                                            </p:txEl>
                                          </p:spTgt>
                                        </p:tgtEl>
                                        <p:attrNameLst>
                                          <p:attrName>style.visibility</p:attrName>
                                        </p:attrNameLst>
                                      </p:cBhvr>
                                      <p:to>
                                        <p:strVal val="visible"/>
                                      </p:to>
                                    </p:set>
                                    <p:animEffect transition="in" filter="fade">
                                      <p:cBhvr>
                                        <p:cTn id="12" dur="2000"/>
                                        <p:tgtEl>
                                          <p:spTgt spid="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2">
                                            <p:txEl>
                                              <p:pRg st="2" end="2"/>
                                            </p:txEl>
                                          </p:spTgt>
                                        </p:tgtEl>
                                        <p:attrNameLst>
                                          <p:attrName>style.visibility</p:attrName>
                                        </p:attrNameLst>
                                      </p:cBhvr>
                                      <p:to>
                                        <p:strVal val="visible"/>
                                      </p:to>
                                    </p:set>
                                    <p:animEffect transition="in" filter="fade">
                                      <p:cBhvr>
                                        <p:cTn id="17" dur="2000"/>
                                        <p:tgtEl>
                                          <p:spTgt spid="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2">
                                            <p:txEl>
                                              <p:pRg st="3" end="3"/>
                                            </p:txEl>
                                          </p:spTgt>
                                        </p:tgtEl>
                                        <p:attrNameLst>
                                          <p:attrName>style.visibility</p:attrName>
                                        </p:attrNameLst>
                                      </p:cBhvr>
                                      <p:to>
                                        <p:strVal val="visible"/>
                                      </p:to>
                                    </p:set>
                                    <p:animEffect transition="in" filter="fade">
                                      <p:cBhvr>
                                        <p:cTn id="22" dur="2000"/>
                                        <p:tgtEl>
                                          <p:spTgt spid="4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448" name="Shape 448"/>
          <p:cNvPicPr preferRelativeResize="0">
            <a:picLocks noGrp="1"/>
          </p:cNvPicPr>
          <p:nvPr>
            <p:ph idx="1"/>
          </p:nvPr>
        </p:nvPicPr>
        <p:blipFill rotWithShape="1">
          <a:blip r:embed="rId3">
            <a:alphaModFix/>
          </a:blip>
          <a:srcRect/>
          <a:stretch/>
        </p:blipFill>
        <p:spPr>
          <a:xfrm>
            <a:off x="253745" y="-2057400"/>
            <a:ext cx="8890254" cy="926068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a:solidFill>
                  <a:schemeClr val="dk1"/>
                </a:solidFill>
                <a:latin typeface="Calibri"/>
                <a:ea typeface="Calibri"/>
                <a:cs typeface="Calibri"/>
                <a:sym typeface="Calibri"/>
              </a:rPr>
              <a:t>Reign of Terror</a:t>
            </a:r>
            <a:br>
              <a:rPr lang="en-US" sz="3950" b="0" i="0" u="none" strike="noStrike" cap="none">
                <a:solidFill>
                  <a:schemeClr val="dk1"/>
                </a:solidFill>
                <a:latin typeface="Calibri"/>
                <a:ea typeface="Calibri"/>
                <a:cs typeface="Calibri"/>
                <a:sym typeface="Calibri"/>
              </a:rPr>
            </a:br>
            <a:endParaRPr lang="en-US" sz="3950" b="0" i="0" u="none" strike="noStrike" cap="none">
              <a:solidFill>
                <a:schemeClr val="dk1"/>
              </a:solidFill>
              <a:latin typeface="Calibri"/>
              <a:ea typeface="Calibri"/>
              <a:cs typeface="Calibri"/>
              <a:sym typeface="Calibri"/>
            </a:endParaRPr>
          </a:p>
        </p:txBody>
      </p:sp>
      <p:sp>
        <p:nvSpPr>
          <p:cNvPr id="454" name="Shape 454"/>
          <p:cNvSpPr txBox="1">
            <a:spLocks noGrp="1"/>
          </p:cNvSpPr>
          <p:nvPr>
            <p:ph idx="1"/>
          </p:nvPr>
        </p:nvSpPr>
        <p:spPr>
          <a:xfrm>
            <a:off x="457200" y="838200"/>
            <a:ext cx="8686800" cy="60197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EUR countries to invade and put king back in power. Why?</a:t>
            </a:r>
          </a:p>
          <a:p>
            <a:pPr marL="342900" marR="0" lvl="0" indent="-342900" algn="l" rtl="0">
              <a:lnSpc>
                <a:spcPct val="90000"/>
              </a:lnSpc>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Committee meets and give power to Robespierre.</a:t>
            </a:r>
          </a:p>
          <a:p>
            <a:pPr marL="342900" marR="0" lvl="0" indent="-342900" algn="l" rtl="0">
              <a:lnSpc>
                <a:spcPct val="90000"/>
              </a:lnSpc>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Kills 40,000 “enemies at home” (Antionette, de Gouges) Held in public where dissenters lived</a:t>
            </a:r>
          </a:p>
          <a:p>
            <a:pPr marL="342900" marR="0" lvl="0" indent="-342900" algn="l" rtl="0">
              <a:lnSpc>
                <a:spcPct val="90000"/>
              </a:lnSpc>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Examples: Lyon 1880 “grapeshot” into open graves.  Nantes 3,000 drowned on barge in public</a:t>
            </a:r>
          </a:p>
          <a:p>
            <a:pPr marL="342900" marR="0" lvl="0" indent="-342900" algn="l" rtl="0">
              <a:lnSpc>
                <a:spcPct val="90000"/>
              </a:lnSpc>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a:t>
            </a:r>
          </a:p>
          <a:p>
            <a:pPr marL="342900" marR="0" lvl="0" indent="-342900" algn="l" rtl="0">
              <a:lnSpc>
                <a:spcPct val="90000"/>
              </a:lnSpc>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xEl>
                                              <p:pRg st="0" end="0"/>
                                            </p:txEl>
                                          </p:spTgt>
                                        </p:tgtEl>
                                        <p:attrNameLst>
                                          <p:attrName>style.visibility</p:attrName>
                                        </p:attrNameLst>
                                      </p:cBhvr>
                                      <p:to>
                                        <p:strVal val="visible"/>
                                      </p:to>
                                    </p:set>
                                    <p:animEffect transition="in" filter="fade">
                                      <p:cBhvr>
                                        <p:cTn id="7" dur="2000"/>
                                        <p:tgtEl>
                                          <p:spTgt spid="4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4">
                                            <p:txEl>
                                              <p:pRg st="1" end="1"/>
                                            </p:txEl>
                                          </p:spTgt>
                                        </p:tgtEl>
                                        <p:attrNameLst>
                                          <p:attrName>style.visibility</p:attrName>
                                        </p:attrNameLst>
                                      </p:cBhvr>
                                      <p:to>
                                        <p:strVal val="visible"/>
                                      </p:to>
                                    </p:set>
                                    <p:animEffect transition="in" filter="fade">
                                      <p:cBhvr>
                                        <p:cTn id="12" dur="2000"/>
                                        <p:tgtEl>
                                          <p:spTgt spid="4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4">
                                            <p:txEl>
                                              <p:pRg st="2" end="2"/>
                                            </p:txEl>
                                          </p:spTgt>
                                        </p:tgtEl>
                                        <p:attrNameLst>
                                          <p:attrName>style.visibility</p:attrName>
                                        </p:attrNameLst>
                                      </p:cBhvr>
                                      <p:to>
                                        <p:strVal val="visible"/>
                                      </p:to>
                                    </p:set>
                                    <p:animEffect transition="in" filter="fade">
                                      <p:cBhvr>
                                        <p:cTn id="17" dur="2000"/>
                                        <p:tgtEl>
                                          <p:spTgt spid="4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4">
                                            <p:txEl>
                                              <p:pRg st="3" end="3"/>
                                            </p:txEl>
                                          </p:spTgt>
                                        </p:tgtEl>
                                        <p:attrNameLst>
                                          <p:attrName>style.visibility</p:attrName>
                                        </p:attrNameLst>
                                      </p:cBhvr>
                                      <p:to>
                                        <p:strVal val="visible"/>
                                      </p:to>
                                    </p:set>
                                    <p:animEffect transition="in" filter="fade">
                                      <p:cBhvr>
                                        <p:cTn id="22" dur="2000"/>
                                        <p:tgtEl>
                                          <p:spTgt spid="4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4">
                                            <p:txEl>
                                              <p:pRg st="4" end="4"/>
                                            </p:txEl>
                                          </p:spTgt>
                                        </p:tgtEl>
                                        <p:attrNameLst>
                                          <p:attrName>style.visibility</p:attrName>
                                        </p:attrNameLst>
                                      </p:cBhvr>
                                      <p:to>
                                        <p:strVal val="visible"/>
                                      </p:to>
                                    </p:set>
                                    <p:animEffect transition="in" filter="fade">
                                      <p:cBhvr>
                                        <p:cTn id="27" dur="2000"/>
                                        <p:tgtEl>
                                          <p:spTgt spid="4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4">
                                            <p:txEl>
                                              <p:pRg st="5" end="5"/>
                                            </p:txEl>
                                          </p:spTgt>
                                        </p:tgtEl>
                                        <p:attrNameLst>
                                          <p:attrName>style.visibility</p:attrName>
                                        </p:attrNameLst>
                                      </p:cBhvr>
                                      <p:to>
                                        <p:strVal val="visible"/>
                                      </p:to>
                                    </p:set>
                                    <p:animEffect transition="in" filter="fade">
                                      <p:cBhvr>
                                        <p:cTn id="32" dur="2000"/>
                                        <p:tgtEl>
                                          <p:spTgt spid="4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1" i="0" u="none" strike="noStrike" cap="none">
                <a:solidFill>
                  <a:schemeClr val="dk1"/>
                </a:solidFill>
                <a:latin typeface="Calibri"/>
                <a:ea typeface="Calibri"/>
                <a:cs typeface="Calibri"/>
                <a:sym typeface="Calibri"/>
              </a:rPr>
              <a:t>Key Concept 5.3. </a:t>
            </a:r>
            <a:r>
              <a:rPr lang="en-US" sz="3950" b="0" i="0" u="none" strike="noStrike" cap="none">
                <a:solidFill>
                  <a:schemeClr val="dk1"/>
                </a:solidFill>
                <a:latin typeface="Calibri"/>
                <a:ea typeface="Calibri"/>
                <a:cs typeface="Calibri"/>
                <a:sym typeface="Calibri"/>
              </a:rPr>
              <a:t>Nationalism, Revolution, and Reform</a:t>
            </a:r>
          </a:p>
        </p:txBody>
      </p:sp>
      <p:sp>
        <p:nvSpPr>
          <p:cNvPr id="354" name="Shape 35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98333"/>
              <a:buFont typeface="Arial"/>
              <a:buChar char="•"/>
            </a:pPr>
            <a:r>
              <a:rPr lang="en-US" sz="2950" b="1" i="1" u="none" strike="noStrike" cap="none">
                <a:solidFill>
                  <a:schemeClr val="dk1"/>
                </a:solidFill>
                <a:latin typeface="Calibri"/>
                <a:ea typeface="Calibri"/>
                <a:cs typeface="Calibri"/>
                <a:sym typeface="Calibri"/>
              </a:rPr>
              <a:t>I. Enlightenment thought often preceded revolutions and reglions. </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Took learning from the scientific revolution (reason, rationality) and applied it to society</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Philosophers like Voltaire outwardly challenged religion and said reason was more important.</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Rousseau argued for natural rights (rights we are born with) and the social contract (citizens give up some rights for protection given by the government)</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Know the Rousseau handout for the test</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a:solidFill>
                  <a:schemeClr val="dk1"/>
                </a:solidFill>
                <a:latin typeface="Calibri"/>
                <a:ea typeface="Calibri"/>
                <a:cs typeface="Calibri"/>
                <a:sym typeface="Calibri"/>
              </a:rPr>
              <a:t>The Republic of Virtue</a:t>
            </a:r>
            <a:br>
              <a:rPr lang="en-US" sz="3950" b="0" i="0" u="none" strike="noStrike" cap="none">
                <a:solidFill>
                  <a:schemeClr val="dk1"/>
                </a:solidFill>
                <a:latin typeface="Calibri"/>
                <a:ea typeface="Calibri"/>
                <a:cs typeface="Calibri"/>
                <a:sym typeface="Calibri"/>
              </a:rPr>
            </a:br>
            <a:endParaRPr lang="en-US" sz="3950" b="0" i="0" u="none" strike="noStrike" cap="none">
              <a:solidFill>
                <a:schemeClr val="dk1"/>
              </a:solidFill>
              <a:latin typeface="Calibri"/>
              <a:ea typeface="Calibri"/>
              <a:cs typeface="Calibri"/>
              <a:sym typeface="Calibri"/>
            </a:endParaRPr>
          </a:p>
        </p:txBody>
      </p:sp>
      <p:sp>
        <p:nvSpPr>
          <p:cNvPr id="460" name="Shape 46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Tried to put new laws in France by sending reps into country.</a:t>
            </a:r>
          </a:p>
          <a:p>
            <a:pPr marL="342900" marR="0" lvl="0" indent="-342900" algn="l" rtl="0">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Dechristinaized France. Changed street names. </a:t>
            </a:r>
          </a:p>
          <a:p>
            <a:pPr marL="342900" marR="0" lvl="0" indent="-342900" algn="l" rtl="0">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Notre Dame = Temple of Reason. Started calendar at first day of republic. </a:t>
            </a:r>
          </a:p>
          <a:p>
            <a:pPr marL="342900" marR="0" lvl="0" indent="-342900" algn="l" rtl="0">
              <a:spcBef>
                <a:spcPts val="720"/>
              </a:spcBef>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 End of day 1</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xEl>
                                              <p:pRg st="0" end="0"/>
                                            </p:txEl>
                                          </p:spTgt>
                                        </p:tgtEl>
                                        <p:attrNameLst>
                                          <p:attrName>style.visibility</p:attrName>
                                        </p:attrNameLst>
                                      </p:cBhvr>
                                      <p:to>
                                        <p:strVal val="visible"/>
                                      </p:to>
                                    </p:set>
                                    <p:animEffect transition="in" filter="fade">
                                      <p:cBhvr>
                                        <p:cTn id="7" dur="2000"/>
                                        <p:tgtEl>
                                          <p:spTgt spid="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
                                            <p:txEl>
                                              <p:pRg st="1" end="1"/>
                                            </p:txEl>
                                          </p:spTgt>
                                        </p:tgtEl>
                                        <p:attrNameLst>
                                          <p:attrName>style.visibility</p:attrName>
                                        </p:attrNameLst>
                                      </p:cBhvr>
                                      <p:to>
                                        <p:strVal val="visible"/>
                                      </p:to>
                                    </p:set>
                                    <p:animEffect transition="in" filter="fade">
                                      <p:cBhvr>
                                        <p:cTn id="12" dur="2000"/>
                                        <p:tgtEl>
                                          <p:spTgt spid="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
                                            <p:txEl>
                                              <p:pRg st="2" end="2"/>
                                            </p:txEl>
                                          </p:spTgt>
                                        </p:tgtEl>
                                        <p:attrNameLst>
                                          <p:attrName>style.visibility</p:attrName>
                                        </p:attrNameLst>
                                      </p:cBhvr>
                                      <p:to>
                                        <p:strVal val="visible"/>
                                      </p:to>
                                    </p:set>
                                    <p:animEffect transition="in" filter="fade">
                                      <p:cBhvr>
                                        <p:cTn id="17" dur="2000"/>
                                        <p:tgtEl>
                                          <p:spTgt spid="4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0">
                                            <p:txEl>
                                              <p:pRg st="3" end="3"/>
                                            </p:txEl>
                                          </p:spTgt>
                                        </p:tgtEl>
                                        <p:attrNameLst>
                                          <p:attrName>style.visibility</p:attrName>
                                        </p:attrNameLst>
                                      </p:cBhvr>
                                      <p:to>
                                        <p:strVal val="visible"/>
                                      </p:to>
                                    </p:set>
                                    <p:animEffect transition="in" filter="fade">
                                      <p:cBhvr>
                                        <p:cTn id="22" dur="2000"/>
                                        <p:tgtEl>
                                          <p:spTgt spid="4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0">
                                            <p:txEl>
                                              <p:pRg st="4" end="4"/>
                                            </p:txEl>
                                          </p:spTgt>
                                        </p:tgtEl>
                                        <p:attrNameLst>
                                          <p:attrName>style.visibility</p:attrName>
                                        </p:attrNameLst>
                                      </p:cBhvr>
                                      <p:to>
                                        <p:strVal val="visible"/>
                                      </p:to>
                                    </p:set>
                                    <p:animEffect transition="in" filter="fade">
                                      <p:cBhvr>
                                        <p:cTn id="27" dur="2000"/>
                                        <p:tgtEl>
                                          <p:spTgt spid="4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a:solidFill>
                  <a:schemeClr val="dk1"/>
                </a:solidFill>
                <a:latin typeface="Calibri"/>
                <a:ea typeface="Calibri"/>
                <a:cs typeface="Calibri"/>
                <a:sym typeface="Calibri"/>
              </a:rPr>
              <a:t>French Revolutionary Army</a:t>
            </a:r>
            <a:br>
              <a:rPr lang="en-US" sz="3950" b="0" i="0" u="none" strike="noStrike" cap="none">
                <a:solidFill>
                  <a:schemeClr val="dk1"/>
                </a:solidFill>
                <a:latin typeface="Calibri"/>
                <a:ea typeface="Calibri"/>
                <a:cs typeface="Calibri"/>
                <a:sym typeface="Calibri"/>
              </a:rPr>
            </a:br>
            <a:endParaRPr lang="en-US" sz="3950" b="0" i="0" u="none" strike="noStrike" cap="none">
              <a:solidFill>
                <a:schemeClr val="dk1"/>
              </a:solidFill>
              <a:latin typeface="Calibri"/>
              <a:ea typeface="Calibri"/>
              <a:cs typeface="Calibri"/>
              <a:sym typeface="Calibri"/>
            </a:endParaRPr>
          </a:p>
        </p:txBody>
      </p:sp>
      <p:sp>
        <p:nvSpPr>
          <p:cNvPr id="466" name="Shape 466"/>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Huge army. Everyone helped.</a:t>
            </a:r>
          </a:p>
          <a:p>
            <a:pPr marL="342900" marR="0" lvl="0" indent="-34290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Begins nationalism – loyalty to nation, not a ruler</a:t>
            </a:r>
          </a:p>
          <a:p>
            <a:pPr marL="342900" marR="0" lvl="0" indent="-34290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Before, small professional armies. Now, people fighting for purpose. </a:t>
            </a:r>
          </a:p>
          <a:p>
            <a:pPr marL="342900" marR="0" lvl="0" indent="-34290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xEl>
                                              <p:pRg st="0" end="0"/>
                                            </p:txEl>
                                          </p:spTgt>
                                        </p:tgtEl>
                                        <p:attrNameLst>
                                          <p:attrName>style.visibility</p:attrName>
                                        </p:attrNameLst>
                                      </p:cBhvr>
                                      <p:to>
                                        <p:strVal val="visible"/>
                                      </p:to>
                                    </p:set>
                                    <p:animEffect transition="in" filter="fade">
                                      <p:cBhvr>
                                        <p:cTn id="7" dur="2000"/>
                                        <p:tgtEl>
                                          <p:spTgt spid="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6">
                                            <p:txEl>
                                              <p:pRg st="1" end="1"/>
                                            </p:txEl>
                                          </p:spTgt>
                                        </p:tgtEl>
                                        <p:attrNameLst>
                                          <p:attrName>style.visibility</p:attrName>
                                        </p:attrNameLst>
                                      </p:cBhvr>
                                      <p:to>
                                        <p:strVal val="visible"/>
                                      </p:to>
                                    </p:set>
                                    <p:animEffect transition="in" filter="fade">
                                      <p:cBhvr>
                                        <p:cTn id="12" dur="2000"/>
                                        <p:tgtEl>
                                          <p:spTgt spid="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6">
                                            <p:txEl>
                                              <p:pRg st="2" end="2"/>
                                            </p:txEl>
                                          </p:spTgt>
                                        </p:tgtEl>
                                        <p:attrNameLst>
                                          <p:attrName>style.visibility</p:attrName>
                                        </p:attrNameLst>
                                      </p:cBhvr>
                                      <p:to>
                                        <p:strVal val="visible"/>
                                      </p:to>
                                    </p:set>
                                    <p:animEffect transition="in" filter="fade">
                                      <p:cBhvr>
                                        <p:cTn id="17" dur="2000"/>
                                        <p:tgtEl>
                                          <p:spTgt spid="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6">
                                            <p:txEl>
                                              <p:pRg st="3" end="3"/>
                                            </p:txEl>
                                          </p:spTgt>
                                        </p:tgtEl>
                                        <p:attrNameLst>
                                          <p:attrName>style.visibility</p:attrName>
                                        </p:attrNameLst>
                                      </p:cBhvr>
                                      <p:to>
                                        <p:strVal val="visible"/>
                                      </p:to>
                                    </p:set>
                                    <p:animEffect transition="in" filter="fade">
                                      <p:cBhvr>
                                        <p:cTn id="22" dur="2000"/>
                                        <p:tgtEl>
                                          <p:spTgt spid="4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6">
                                            <p:txEl>
                                              <p:pRg st="4" end="4"/>
                                            </p:txEl>
                                          </p:spTgt>
                                        </p:tgtEl>
                                        <p:attrNameLst>
                                          <p:attrName>style.visibility</p:attrName>
                                        </p:attrNameLst>
                                      </p:cBhvr>
                                      <p:to>
                                        <p:strVal val="visible"/>
                                      </p:to>
                                    </p:set>
                                    <p:animEffect transition="in" filter="fade">
                                      <p:cBhvr>
                                        <p:cTn id="27" dur="2000"/>
                                        <p:tgtEl>
                                          <p:spTgt spid="4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a:solidFill>
                  <a:schemeClr val="dk1"/>
                </a:solidFill>
                <a:latin typeface="Calibri"/>
                <a:ea typeface="Calibri"/>
                <a:cs typeface="Calibri"/>
                <a:sym typeface="Calibri"/>
              </a:rPr>
              <a:t>End of Robes</a:t>
            </a:r>
            <a:br>
              <a:rPr lang="en-US" sz="3950" b="0" i="0" u="none" strike="noStrike" cap="none">
                <a:solidFill>
                  <a:schemeClr val="dk1"/>
                </a:solidFill>
                <a:latin typeface="Calibri"/>
                <a:ea typeface="Calibri"/>
                <a:cs typeface="Calibri"/>
                <a:sym typeface="Calibri"/>
              </a:rPr>
            </a:br>
            <a:endParaRPr lang="en-US" sz="3950" b="0" i="0" u="none" strike="noStrike" cap="none">
              <a:solidFill>
                <a:schemeClr val="dk1"/>
              </a:solidFill>
              <a:latin typeface="Calibri"/>
              <a:ea typeface="Calibri"/>
              <a:cs typeface="Calibri"/>
              <a:sym typeface="Calibri"/>
            </a:endParaRPr>
          </a:p>
        </p:txBody>
      </p:sp>
      <p:sp>
        <p:nvSpPr>
          <p:cNvPr id="472" name="Shape 47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After FR wins, Robespierre still killing.</a:t>
            </a:r>
          </a:p>
          <a:p>
            <a:pPr marL="342900" marR="0" lvl="0" indent="-34290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Convention votes to have him guillotined</a:t>
            </a:r>
          </a:p>
          <a:p>
            <a:pPr marL="342900" marR="0" lvl="0" indent="-34290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New gov. Directory w/ five Directors (governors) takes over.</a:t>
            </a:r>
          </a:p>
          <a:p>
            <a:pPr marL="342900" marR="0" lvl="0" indent="-34290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2">
                                            <p:txEl>
                                              <p:pRg st="0" end="0"/>
                                            </p:txEl>
                                          </p:spTgt>
                                        </p:tgtEl>
                                        <p:attrNameLst>
                                          <p:attrName>style.visibility</p:attrName>
                                        </p:attrNameLst>
                                      </p:cBhvr>
                                      <p:to>
                                        <p:strVal val="visible"/>
                                      </p:to>
                                    </p:set>
                                    <p:animEffect transition="in" filter="fade">
                                      <p:cBhvr>
                                        <p:cTn id="7" dur="2000"/>
                                        <p:tgtEl>
                                          <p:spTgt spid="4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2">
                                            <p:txEl>
                                              <p:pRg st="1" end="1"/>
                                            </p:txEl>
                                          </p:spTgt>
                                        </p:tgtEl>
                                        <p:attrNameLst>
                                          <p:attrName>style.visibility</p:attrName>
                                        </p:attrNameLst>
                                      </p:cBhvr>
                                      <p:to>
                                        <p:strVal val="visible"/>
                                      </p:to>
                                    </p:set>
                                    <p:animEffect transition="in" filter="fade">
                                      <p:cBhvr>
                                        <p:cTn id="12" dur="2000"/>
                                        <p:tgtEl>
                                          <p:spTgt spid="4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2">
                                            <p:txEl>
                                              <p:pRg st="2" end="2"/>
                                            </p:txEl>
                                          </p:spTgt>
                                        </p:tgtEl>
                                        <p:attrNameLst>
                                          <p:attrName>style.visibility</p:attrName>
                                        </p:attrNameLst>
                                      </p:cBhvr>
                                      <p:to>
                                        <p:strVal val="visible"/>
                                      </p:to>
                                    </p:set>
                                    <p:animEffect transition="in" filter="fade">
                                      <p:cBhvr>
                                        <p:cTn id="17" dur="2000"/>
                                        <p:tgtEl>
                                          <p:spTgt spid="4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2">
                                            <p:txEl>
                                              <p:pRg st="3" end="3"/>
                                            </p:txEl>
                                          </p:spTgt>
                                        </p:tgtEl>
                                        <p:attrNameLst>
                                          <p:attrName>style.visibility</p:attrName>
                                        </p:attrNameLst>
                                      </p:cBhvr>
                                      <p:to>
                                        <p:strVal val="visible"/>
                                      </p:to>
                                    </p:set>
                                    <p:animEffect transition="in" filter="fade">
                                      <p:cBhvr>
                                        <p:cTn id="22" dur="2000"/>
                                        <p:tgtEl>
                                          <p:spTgt spid="4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Shape 47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444500"/>
            <a:ext cx="9144000" cy="594752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483" name="Shape 48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Very corrupt. Ppl still mad at Robes. Some still want king back.</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Coup detat (quick overthrow) by military leader Napoleon Bonaparte.</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3">
                                            <p:txEl>
                                              <p:pRg st="0" end="0"/>
                                            </p:txEl>
                                          </p:spTgt>
                                        </p:tgtEl>
                                        <p:attrNameLst>
                                          <p:attrName>style.visibility</p:attrName>
                                        </p:attrNameLst>
                                      </p:cBhvr>
                                      <p:to>
                                        <p:strVal val="visible"/>
                                      </p:to>
                                    </p:set>
                                    <p:animEffect transition="in" filter="fade">
                                      <p:cBhvr>
                                        <p:cTn id="7" dur="2000"/>
                                        <p:tgtEl>
                                          <p:spTgt spid="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3">
                                            <p:txEl>
                                              <p:pRg st="1" end="1"/>
                                            </p:txEl>
                                          </p:spTgt>
                                        </p:tgtEl>
                                        <p:attrNameLst>
                                          <p:attrName>style.visibility</p:attrName>
                                        </p:attrNameLst>
                                      </p:cBhvr>
                                      <p:to>
                                        <p:strVal val="visible"/>
                                      </p:to>
                                    </p:set>
                                    <p:animEffect transition="in" filter="fade">
                                      <p:cBhvr>
                                        <p:cTn id="12" dur="2000"/>
                                        <p:tgtEl>
                                          <p:spTgt spid="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3">
                                            <p:txEl>
                                              <p:pRg st="2" end="2"/>
                                            </p:txEl>
                                          </p:spTgt>
                                        </p:tgtEl>
                                        <p:attrNameLst>
                                          <p:attrName>style.visibility</p:attrName>
                                        </p:attrNameLst>
                                      </p:cBhvr>
                                      <p:to>
                                        <p:strVal val="visible"/>
                                      </p:to>
                                    </p:set>
                                    <p:animEffect transition="in" filter="fade">
                                      <p:cBhvr>
                                        <p:cTn id="17" dur="2000"/>
                                        <p:tgtEl>
                                          <p:spTgt spid="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3">
                                            <p:txEl>
                                              <p:pRg st="3" end="3"/>
                                            </p:txEl>
                                          </p:spTgt>
                                        </p:tgtEl>
                                        <p:attrNameLst>
                                          <p:attrName>style.visibility</p:attrName>
                                        </p:attrNameLst>
                                      </p:cBhvr>
                                      <p:to>
                                        <p:strVal val="visible"/>
                                      </p:to>
                                    </p:set>
                                    <p:animEffect transition="in" filter="fade">
                                      <p:cBhvr>
                                        <p:cTn id="22" dur="2000"/>
                                        <p:tgtEl>
                                          <p:spTgt spid="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Nappy Po Po </a:t>
            </a:r>
          </a:p>
        </p:txBody>
      </p:sp>
      <p:sp>
        <p:nvSpPr>
          <p:cNvPr id="489" name="Shape 489"/>
          <p:cNvSpPr txBox="1">
            <a:spLocks noGrp="1"/>
          </p:cNvSpPr>
          <p:nvPr>
            <p:ph idx="1"/>
          </p:nvPr>
        </p:nvSpPr>
        <p:spPr>
          <a:xfrm>
            <a:off x="457200" y="1600200"/>
            <a:ext cx="8686800" cy="52577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Napoleon. Dad was layer. Went to military school.</a:t>
            </a:r>
          </a:p>
          <a:p>
            <a:pPr marL="342900" marR="0" lvl="0" indent="-342900" algn="l" rtl="0">
              <a:lnSpc>
                <a:spcPct val="90000"/>
              </a:lnSpc>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Learned a lot from the FR rev.</a:t>
            </a:r>
          </a:p>
          <a:p>
            <a:pPr marL="342900" marR="0" lvl="0" indent="-342900" algn="l" rtl="0">
              <a:lnSpc>
                <a:spcPct val="90000"/>
              </a:lnSpc>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Rises thru army. Becomes head.</a:t>
            </a:r>
          </a:p>
          <a:p>
            <a:pPr marL="342900" marR="0" lvl="0" indent="-342900" algn="l" rtl="0">
              <a:lnSpc>
                <a:spcPct val="90000"/>
              </a:lnSpc>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Overthrows Directory. Calls new gov Consulate. He is the consul. He has absolute power.</a:t>
            </a:r>
          </a:p>
          <a:p>
            <a:pPr marL="342900" marR="0" lvl="0" indent="-342900" algn="l" rtl="0">
              <a:lnSpc>
                <a:spcPct val="90000"/>
              </a:lnSpc>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a:t>
            </a:r>
          </a:p>
          <a:p>
            <a:pPr marL="342900" marR="0" lvl="0" indent="-342900" algn="l" rtl="0">
              <a:lnSpc>
                <a:spcPct val="90000"/>
              </a:lnSpc>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xEl>
                                              <p:pRg st="0" end="0"/>
                                            </p:txEl>
                                          </p:spTgt>
                                        </p:tgtEl>
                                        <p:attrNameLst>
                                          <p:attrName>style.visibility</p:attrName>
                                        </p:attrNameLst>
                                      </p:cBhvr>
                                      <p:to>
                                        <p:strVal val="visible"/>
                                      </p:to>
                                    </p:set>
                                    <p:animEffect transition="in" filter="fade">
                                      <p:cBhvr>
                                        <p:cTn id="7" dur="2000"/>
                                        <p:tgtEl>
                                          <p:spTgt spid="4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9">
                                            <p:txEl>
                                              <p:pRg st="1" end="1"/>
                                            </p:txEl>
                                          </p:spTgt>
                                        </p:tgtEl>
                                        <p:attrNameLst>
                                          <p:attrName>style.visibility</p:attrName>
                                        </p:attrNameLst>
                                      </p:cBhvr>
                                      <p:to>
                                        <p:strVal val="visible"/>
                                      </p:to>
                                    </p:set>
                                    <p:animEffect transition="in" filter="fade">
                                      <p:cBhvr>
                                        <p:cTn id="12" dur="2000"/>
                                        <p:tgtEl>
                                          <p:spTgt spid="4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9">
                                            <p:txEl>
                                              <p:pRg st="2" end="2"/>
                                            </p:txEl>
                                          </p:spTgt>
                                        </p:tgtEl>
                                        <p:attrNameLst>
                                          <p:attrName>style.visibility</p:attrName>
                                        </p:attrNameLst>
                                      </p:cBhvr>
                                      <p:to>
                                        <p:strVal val="visible"/>
                                      </p:to>
                                    </p:set>
                                    <p:animEffect transition="in" filter="fade">
                                      <p:cBhvr>
                                        <p:cTn id="17" dur="2000"/>
                                        <p:tgtEl>
                                          <p:spTgt spid="4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9">
                                            <p:txEl>
                                              <p:pRg st="3" end="3"/>
                                            </p:txEl>
                                          </p:spTgt>
                                        </p:tgtEl>
                                        <p:attrNameLst>
                                          <p:attrName>style.visibility</p:attrName>
                                        </p:attrNameLst>
                                      </p:cBhvr>
                                      <p:to>
                                        <p:strVal val="visible"/>
                                      </p:to>
                                    </p:set>
                                    <p:animEffect transition="in" filter="fade">
                                      <p:cBhvr>
                                        <p:cTn id="22" dur="2000"/>
                                        <p:tgtEl>
                                          <p:spTgt spid="4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9">
                                            <p:txEl>
                                              <p:pRg st="4" end="4"/>
                                            </p:txEl>
                                          </p:spTgt>
                                        </p:tgtEl>
                                        <p:attrNameLst>
                                          <p:attrName>style.visibility</p:attrName>
                                        </p:attrNameLst>
                                      </p:cBhvr>
                                      <p:to>
                                        <p:strVal val="visible"/>
                                      </p:to>
                                    </p:set>
                                    <p:animEffect transition="in" filter="fade">
                                      <p:cBhvr>
                                        <p:cTn id="27" dur="2000"/>
                                        <p:tgtEl>
                                          <p:spTgt spid="48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9">
                                            <p:txEl>
                                              <p:pRg st="5" end="5"/>
                                            </p:txEl>
                                          </p:spTgt>
                                        </p:tgtEl>
                                        <p:attrNameLst>
                                          <p:attrName>style.visibility</p:attrName>
                                        </p:attrNameLst>
                                      </p:cBhvr>
                                      <p:to>
                                        <p:strVal val="visible"/>
                                      </p:to>
                                    </p:set>
                                    <p:animEffect transition="in" filter="fade">
                                      <p:cBhvr>
                                        <p:cTn id="32" dur="2000"/>
                                        <p:tgtEl>
                                          <p:spTgt spid="4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idx="1"/>
          </p:nvPr>
        </p:nvSpPr>
        <p:spPr>
          <a:xfrm>
            <a:off x="0" y="304800"/>
            <a:ext cx="9144000" cy="65532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98529"/>
              <a:buFont typeface="Arial"/>
              <a:buChar char="•"/>
            </a:pPr>
            <a:r>
              <a:rPr lang="en-US" sz="3350" b="0" i="0" u="none" strike="noStrike" cap="none">
                <a:solidFill>
                  <a:schemeClr val="dk1"/>
                </a:solidFill>
                <a:latin typeface="Calibri"/>
                <a:ea typeface="Calibri"/>
                <a:cs typeface="Calibri"/>
                <a:sym typeface="Calibri"/>
              </a:rPr>
              <a:t>Later, he’s consul for life,</a:t>
            </a:r>
          </a:p>
          <a:p>
            <a:pPr marL="742950" marR="0" lvl="1" indent="-285750" algn="l" rtl="0">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then Emp Napoleon I.</a:t>
            </a:r>
          </a:p>
          <a:p>
            <a:pPr marL="342900" marR="0" lvl="0" indent="-342900" algn="l" rtl="0">
              <a:spcBef>
                <a:spcPts val="670"/>
              </a:spcBef>
              <a:buClr>
                <a:schemeClr val="dk1"/>
              </a:buClr>
              <a:buSzPct val="98529"/>
              <a:buFont typeface="Arial"/>
              <a:buChar char="•"/>
            </a:pPr>
            <a:r>
              <a:rPr lang="en-US" sz="3350" b="0" i="0" u="none" strike="noStrike" cap="none">
                <a:solidFill>
                  <a:schemeClr val="dk1"/>
                </a:solidFill>
                <a:latin typeface="Calibri"/>
                <a:ea typeface="Calibri"/>
                <a:cs typeface="Calibri"/>
                <a:sym typeface="Calibri"/>
              </a:rPr>
              <a:t>Made peace with church. Not religious though. </a:t>
            </a:r>
          </a:p>
          <a:p>
            <a:pPr marL="342900" marR="0" lvl="0" indent="-342900" algn="l" rtl="0">
              <a:spcBef>
                <a:spcPts val="670"/>
              </a:spcBef>
              <a:buClr>
                <a:schemeClr val="dk1"/>
              </a:buClr>
              <a:buSzPct val="98529"/>
              <a:buFont typeface="Arial"/>
              <a:buChar char="•"/>
            </a:pPr>
            <a:r>
              <a:rPr lang="en-US" sz="3350" b="0" i="0" u="none" strike="noStrike" cap="none">
                <a:solidFill>
                  <a:schemeClr val="dk1"/>
                </a:solidFill>
                <a:latin typeface="Calibri"/>
                <a:ea typeface="Calibri"/>
                <a:cs typeface="Calibri"/>
                <a:sym typeface="Calibri"/>
              </a:rPr>
              <a:t>Brought laws together. Civil or Napoleonic Code. Equal rights, religion, choose jobs.</a:t>
            </a:r>
          </a:p>
          <a:p>
            <a:pPr marL="342900" marR="0" lvl="0" indent="-342900" algn="l" rtl="0">
              <a:spcBef>
                <a:spcPts val="670"/>
              </a:spcBef>
              <a:buClr>
                <a:schemeClr val="dk1"/>
              </a:buClr>
              <a:buSzPct val="98529"/>
              <a:buFont typeface="Arial"/>
              <a:buChar char="•"/>
            </a:pPr>
            <a:r>
              <a:rPr lang="en-US" sz="3350" b="0" i="0" u="none" strike="noStrike" cap="none">
                <a:solidFill>
                  <a:schemeClr val="dk1"/>
                </a:solidFill>
                <a:latin typeface="Calibri"/>
                <a:ea typeface="Calibri"/>
                <a:cs typeface="Calibri"/>
                <a:sym typeface="Calibri"/>
              </a:rPr>
              <a:t>Took rights back from women given by rev. Divorce, inherit land. </a:t>
            </a:r>
          </a:p>
          <a:p>
            <a:pPr marL="342900" marR="0" lvl="0" indent="-342900" algn="l" rtl="0">
              <a:spcBef>
                <a:spcPts val="670"/>
              </a:spcBef>
              <a:buClr>
                <a:schemeClr val="dk1"/>
              </a:buClr>
              <a:buSzPct val="98529"/>
              <a:buFont typeface="Arial"/>
              <a:buChar char="•"/>
            </a:pPr>
            <a:r>
              <a:rPr lang="en-US" sz="3350" b="0" i="0" u="none" strike="noStrike" cap="none">
                <a:solidFill>
                  <a:schemeClr val="dk1"/>
                </a:solidFill>
                <a:latin typeface="Calibri"/>
                <a:ea typeface="Calibri"/>
                <a:cs typeface="Calibri"/>
                <a:sym typeface="Calibri"/>
              </a:rPr>
              <a:t>Made gov offices based on expertise, middle class could join. </a:t>
            </a:r>
          </a:p>
          <a:p>
            <a:pPr marL="342900" marR="0" lvl="0" indent="-342900" algn="l" rtl="0">
              <a:spcBef>
                <a:spcPts val="670"/>
              </a:spcBef>
              <a:buClr>
                <a:schemeClr val="dk1"/>
              </a:buClr>
              <a:buSzPct val="98529"/>
              <a:buFont typeface="Arial"/>
              <a:buChar char="•"/>
            </a:pPr>
            <a:r>
              <a:rPr lang="en-US" sz="3350" b="0" i="0" u="none" strike="noStrike" cap="none">
                <a:solidFill>
                  <a:schemeClr val="dk1"/>
                </a:solidFill>
                <a:latin typeface="Calibri"/>
                <a:ea typeface="Calibri"/>
                <a:cs typeface="Calibri"/>
                <a:sym typeface="Calibri"/>
              </a:rPr>
              <a:t>Opened mail, controlled newspapers. </a:t>
            </a:r>
          </a:p>
          <a:p>
            <a:pPr marL="342900" marR="0" lvl="0" indent="-342900" algn="l" rtl="0">
              <a:spcBef>
                <a:spcPts val="670"/>
              </a:spcBef>
              <a:buClr>
                <a:schemeClr val="dk1"/>
              </a:buClr>
              <a:buSzPct val="98529"/>
              <a:buFont typeface="Arial"/>
              <a:buChar char="•"/>
            </a:pPr>
            <a:r>
              <a:rPr lang="en-US" sz="3350" b="0" i="0" u="none" strike="noStrike" cap="none">
                <a:solidFill>
                  <a:schemeClr val="dk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Effect transition="in" filter="fade">
                                      <p:cBhvr>
                                        <p:cTn id="7" dur="2000"/>
                                        <p:tgtEl>
                                          <p:spTgt spid="4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Effect transition="in" filter="fade">
                                      <p:cBhvr>
                                        <p:cTn id="12" dur="2000"/>
                                        <p:tgtEl>
                                          <p:spTgt spid="4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4">
                                            <p:txEl>
                                              <p:pRg st="2" end="2"/>
                                            </p:txEl>
                                          </p:spTgt>
                                        </p:tgtEl>
                                        <p:attrNameLst>
                                          <p:attrName>style.visibility</p:attrName>
                                        </p:attrNameLst>
                                      </p:cBhvr>
                                      <p:to>
                                        <p:strVal val="visible"/>
                                      </p:to>
                                    </p:set>
                                    <p:animEffect transition="in" filter="fade">
                                      <p:cBhvr>
                                        <p:cTn id="17" dur="2000"/>
                                        <p:tgtEl>
                                          <p:spTgt spid="4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4">
                                            <p:txEl>
                                              <p:pRg st="3" end="3"/>
                                            </p:txEl>
                                          </p:spTgt>
                                        </p:tgtEl>
                                        <p:attrNameLst>
                                          <p:attrName>style.visibility</p:attrName>
                                        </p:attrNameLst>
                                      </p:cBhvr>
                                      <p:to>
                                        <p:strVal val="visible"/>
                                      </p:to>
                                    </p:set>
                                    <p:animEffect transition="in" filter="fade">
                                      <p:cBhvr>
                                        <p:cTn id="22" dur="2000"/>
                                        <p:tgtEl>
                                          <p:spTgt spid="4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4">
                                            <p:txEl>
                                              <p:pRg st="4" end="4"/>
                                            </p:txEl>
                                          </p:spTgt>
                                        </p:tgtEl>
                                        <p:attrNameLst>
                                          <p:attrName>style.visibility</p:attrName>
                                        </p:attrNameLst>
                                      </p:cBhvr>
                                      <p:to>
                                        <p:strVal val="visible"/>
                                      </p:to>
                                    </p:set>
                                    <p:animEffect transition="in" filter="fade">
                                      <p:cBhvr>
                                        <p:cTn id="27" dur="2000"/>
                                        <p:tgtEl>
                                          <p:spTgt spid="4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4">
                                            <p:txEl>
                                              <p:pRg st="5" end="5"/>
                                            </p:txEl>
                                          </p:spTgt>
                                        </p:tgtEl>
                                        <p:attrNameLst>
                                          <p:attrName>style.visibility</p:attrName>
                                        </p:attrNameLst>
                                      </p:cBhvr>
                                      <p:to>
                                        <p:strVal val="visible"/>
                                      </p:to>
                                    </p:set>
                                    <p:animEffect transition="in" filter="fade">
                                      <p:cBhvr>
                                        <p:cTn id="32" dur="2000"/>
                                        <p:tgtEl>
                                          <p:spTgt spid="4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4">
                                            <p:txEl>
                                              <p:pRg st="6" end="6"/>
                                            </p:txEl>
                                          </p:spTgt>
                                        </p:tgtEl>
                                        <p:attrNameLst>
                                          <p:attrName>style.visibility</p:attrName>
                                        </p:attrNameLst>
                                      </p:cBhvr>
                                      <p:to>
                                        <p:strVal val="visible"/>
                                      </p:to>
                                    </p:set>
                                    <p:animEffect transition="in" filter="fade">
                                      <p:cBhvr>
                                        <p:cTn id="37" dur="2000"/>
                                        <p:tgtEl>
                                          <p:spTgt spid="49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4">
                                            <p:txEl>
                                              <p:pRg st="7" end="7"/>
                                            </p:txEl>
                                          </p:spTgt>
                                        </p:tgtEl>
                                        <p:attrNameLst>
                                          <p:attrName>style.visibility</p:attrName>
                                        </p:attrNameLst>
                                      </p:cBhvr>
                                      <p:to>
                                        <p:strVal val="visible"/>
                                      </p:to>
                                    </p:set>
                                    <p:animEffect transition="in" filter="fade">
                                      <p:cBhvr>
                                        <p:cTn id="42" dur="2000"/>
                                        <p:tgtEl>
                                          <p:spTgt spid="4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Shape 499"/>
          <p:cNvPicPr preferRelativeResize="0"/>
          <p:nvPr/>
        </p:nvPicPr>
        <p:blipFill rotWithShape="1">
          <a:blip r:embed="rId3">
            <a:alphaModFix/>
          </a:blip>
          <a:srcRect/>
          <a:stretch/>
        </p:blipFill>
        <p:spPr>
          <a:xfrm>
            <a:off x="0" y="546100"/>
            <a:ext cx="9144000" cy="5757333"/>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idx="1"/>
          </p:nvPr>
        </p:nvSpPr>
        <p:spPr>
          <a:xfrm>
            <a:off x="0" y="0"/>
            <a:ext cx="9144000" cy="68580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Wars.</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Defeats coalition of Eur countries.</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Has empire (big France, with Rome), dependent states (ruled by relatives) and allies (defeated and joined) all against England</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Britain survives due to strong navy.</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4">
                                            <p:txEl>
                                              <p:pRg st="0" end="0"/>
                                            </p:txEl>
                                          </p:spTgt>
                                        </p:tgtEl>
                                        <p:attrNameLst>
                                          <p:attrName>style.visibility</p:attrName>
                                        </p:attrNameLst>
                                      </p:cBhvr>
                                      <p:to>
                                        <p:strVal val="visible"/>
                                      </p:to>
                                    </p:set>
                                    <p:animEffect transition="in" filter="fade">
                                      <p:cBhvr>
                                        <p:cTn id="7" dur="2000"/>
                                        <p:tgtEl>
                                          <p:spTgt spid="5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4">
                                            <p:txEl>
                                              <p:pRg st="1" end="1"/>
                                            </p:txEl>
                                          </p:spTgt>
                                        </p:tgtEl>
                                        <p:attrNameLst>
                                          <p:attrName>style.visibility</p:attrName>
                                        </p:attrNameLst>
                                      </p:cBhvr>
                                      <p:to>
                                        <p:strVal val="visible"/>
                                      </p:to>
                                    </p:set>
                                    <p:animEffect transition="in" filter="fade">
                                      <p:cBhvr>
                                        <p:cTn id="12" dur="2000"/>
                                        <p:tgtEl>
                                          <p:spTgt spid="5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4">
                                            <p:txEl>
                                              <p:pRg st="2" end="2"/>
                                            </p:txEl>
                                          </p:spTgt>
                                        </p:tgtEl>
                                        <p:attrNameLst>
                                          <p:attrName>style.visibility</p:attrName>
                                        </p:attrNameLst>
                                      </p:cBhvr>
                                      <p:to>
                                        <p:strVal val="visible"/>
                                      </p:to>
                                    </p:set>
                                    <p:animEffect transition="in" filter="fade">
                                      <p:cBhvr>
                                        <p:cTn id="17" dur="2000"/>
                                        <p:tgtEl>
                                          <p:spTgt spid="5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4">
                                            <p:txEl>
                                              <p:pRg st="3" end="3"/>
                                            </p:txEl>
                                          </p:spTgt>
                                        </p:tgtEl>
                                        <p:attrNameLst>
                                          <p:attrName>style.visibility</p:attrName>
                                        </p:attrNameLst>
                                      </p:cBhvr>
                                      <p:to>
                                        <p:strVal val="visible"/>
                                      </p:to>
                                    </p:set>
                                    <p:animEffect transition="in" filter="fade">
                                      <p:cBhvr>
                                        <p:cTn id="22" dur="2000"/>
                                        <p:tgtEl>
                                          <p:spTgt spid="5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4">
                                            <p:txEl>
                                              <p:pRg st="4" end="4"/>
                                            </p:txEl>
                                          </p:spTgt>
                                        </p:tgtEl>
                                        <p:attrNameLst>
                                          <p:attrName>style.visibility</p:attrName>
                                        </p:attrNameLst>
                                      </p:cBhvr>
                                      <p:to>
                                        <p:strVal val="visible"/>
                                      </p:to>
                                    </p:set>
                                    <p:animEffect transition="in" filter="fade">
                                      <p:cBhvr>
                                        <p:cTn id="27" dur="2000"/>
                                        <p:tgtEl>
                                          <p:spTgt spid="5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4">
                                            <p:txEl>
                                              <p:pRg st="5" end="5"/>
                                            </p:txEl>
                                          </p:spTgt>
                                        </p:tgtEl>
                                        <p:attrNameLst>
                                          <p:attrName>style.visibility</p:attrName>
                                        </p:attrNameLst>
                                      </p:cBhvr>
                                      <p:to>
                                        <p:strVal val="visible"/>
                                      </p:to>
                                    </p:set>
                                    <p:animEffect transition="in" filter="fade">
                                      <p:cBhvr>
                                        <p:cTn id="32" dur="2000"/>
                                        <p:tgtEl>
                                          <p:spTgt spid="5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idx="1"/>
          </p:nvPr>
        </p:nvSpPr>
        <p:spPr>
          <a:xfrm>
            <a:off x="457200" y="0"/>
            <a:ext cx="8686800" cy="6858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5000" b="0" i="0" u="none" strike="noStrike" cap="none">
                <a:solidFill>
                  <a:schemeClr val="dk1"/>
                </a:solidFill>
                <a:latin typeface="Calibri"/>
                <a:ea typeface="Calibri"/>
                <a:cs typeface="Calibri"/>
                <a:sym typeface="Calibri"/>
              </a:rPr>
              <a:t>Nap tried to stop goods from getting to BR. Middle east and Latin America made up for it. </a:t>
            </a:r>
          </a:p>
          <a:p>
            <a:pPr marL="342900" marR="0" lvl="0" indent="-342900" algn="l" rtl="0">
              <a:lnSpc>
                <a:spcPct val="90000"/>
              </a:lnSpc>
              <a:spcBef>
                <a:spcPts val="1000"/>
              </a:spcBef>
              <a:buClr>
                <a:schemeClr val="dk1"/>
              </a:buClr>
              <a:buSzPct val="100000"/>
              <a:buFont typeface="Arial"/>
              <a:buChar char="•"/>
            </a:pPr>
            <a:r>
              <a:rPr lang="en-US" sz="5000" b="0" i="0" u="none" strike="noStrike" cap="none">
                <a:solidFill>
                  <a:schemeClr val="dk1"/>
                </a:solidFill>
                <a:latin typeface="Calibri"/>
                <a:ea typeface="Calibri"/>
                <a:cs typeface="Calibri"/>
                <a:sym typeface="Calibri"/>
              </a:rPr>
              <a:t>Nationalism grows. Other countries hated French as oppressors. Also, FR showed them how nationalism could overthrow a gov.</a:t>
            </a:r>
          </a:p>
          <a:p>
            <a:pPr marL="342900" marR="0" lvl="0" indent="-342900" algn="l" rtl="0">
              <a:lnSpc>
                <a:spcPct val="90000"/>
              </a:lnSpc>
              <a:spcBef>
                <a:spcPts val="740"/>
              </a:spcBef>
              <a:buClr>
                <a:schemeClr val="dk1"/>
              </a:buClr>
              <a:buSzPct val="100000"/>
              <a:buFont typeface="Arial"/>
              <a:buChar char="•"/>
            </a:pPr>
            <a:r>
              <a:rPr lang="en-US" sz="3700" b="0" i="0" u="none" strike="noStrike" cap="none">
                <a:solidFill>
                  <a:schemeClr val="dk1"/>
                </a:solidFill>
                <a:latin typeface="Calibri"/>
                <a:ea typeface="Calibri"/>
                <a:cs typeface="Calibri"/>
                <a:sym typeface="Calibri"/>
              </a:rPr>
              <a:t>.</a:t>
            </a:r>
          </a:p>
          <a:p>
            <a:pPr marL="342900" marR="0" lvl="0" indent="-342900" algn="l" rtl="0">
              <a:lnSpc>
                <a:spcPct val="90000"/>
              </a:lnSpc>
              <a:spcBef>
                <a:spcPts val="592"/>
              </a:spcBef>
              <a:buClr>
                <a:schemeClr val="dk1"/>
              </a:buClr>
              <a:buSzPct val="98666"/>
              <a:buFont typeface="Arial"/>
              <a:buNone/>
            </a:pPr>
            <a:endParaRPr sz="295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xEl>
                                              <p:pRg st="0" end="0"/>
                                            </p:txEl>
                                          </p:spTgt>
                                        </p:tgtEl>
                                        <p:attrNameLst>
                                          <p:attrName>style.visibility</p:attrName>
                                        </p:attrNameLst>
                                      </p:cBhvr>
                                      <p:to>
                                        <p:strVal val="visible"/>
                                      </p:to>
                                    </p:set>
                                    <p:animEffect transition="in" filter="fade">
                                      <p:cBhvr>
                                        <p:cTn id="7" dur="2000"/>
                                        <p:tgtEl>
                                          <p:spTgt spid="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9">
                                            <p:txEl>
                                              <p:pRg st="1" end="1"/>
                                            </p:txEl>
                                          </p:spTgt>
                                        </p:tgtEl>
                                        <p:attrNameLst>
                                          <p:attrName>style.visibility</p:attrName>
                                        </p:attrNameLst>
                                      </p:cBhvr>
                                      <p:to>
                                        <p:strVal val="visible"/>
                                      </p:to>
                                    </p:set>
                                    <p:animEffect transition="in" filter="fade">
                                      <p:cBhvr>
                                        <p:cTn id="12" dur="2000"/>
                                        <p:tgtEl>
                                          <p:spTgt spid="5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9">
                                            <p:txEl>
                                              <p:pRg st="2" end="2"/>
                                            </p:txEl>
                                          </p:spTgt>
                                        </p:tgtEl>
                                        <p:attrNameLst>
                                          <p:attrName>style.visibility</p:attrName>
                                        </p:attrNameLst>
                                      </p:cBhvr>
                                      <p:to>
                                        <p:strVal val="visible"/>
                                      </p:to>
                                    </p:set>
                                    <p:animEffect transition="in" filter="fade">
                                      <p:cBhvr>
                                        <p:cTn id="17" dur="2000"/>
                                        <p:tgtEl>
                                          <p:spTgt spid="5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9">
                                            <p:txEl>
                                              <p:pRg st="3" end="3"/>
                                            </p:txEl>
                                          </p:spTgt>
                                        </p:tgtEl>
                                        <p:attrNameLst>
                                          <p:attrName>style.visibility</p:attrName>
                                        </p:attrNameLst>
                                      </p:cBhvr>
                                      <p:to>
                                        <p:strVal val="visible"/>
                                      </p:to>
                                    </p:set>
                                    <p:animEffect transition="in" filter="fade">
                                      <p:cBhvr>
                                        <p:cTn id="22" dur="2000"/>
                                        <p:tgtEl>
                                          <p:spTgt spid="5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360" name="Shape 360"/>
          <p:cNvSpPr txBox="1">
            <a:spLocks noGrp="1"/>
          </p:cNvSpPr>
          <p:nvPr>
            <p:ph idx="1"/>
          </p:nvPr>
        </p:nvSpPr>
        <p:spPr>
          <a:prstGeom prst="rect">
            <a:avLst/>
          </a:prstGeom>
          <a:noFill/>
          <a:ln>
            <a:noFill/>
          </a:ln>
        </p:spPr>
        <p:txBody>
          <a:bodyPr lIns="91425" tIns="45700" rIns="91425" bIns="45700" anchor="t" anchorCtr="0">
            <a:noAutofit/>
          </a:bodyPr>
          <a:lstStyle/>
          <a:p>
            <a:pPr marL="742950" marR="0" lvl="1" indent="-285750" algn="l" rtl="0">
              <a:lnSpc>
                <a:spcPct val="90000"/>
              </a:lnSpc>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Montesquieu (FR) came up with a government system that separate powers and had checks and balances</a:t>
            </a:r>
          </a:p>
          <a:p>
            <a:pPr marL="1143000" marR="0" lvl="2" indent="-228600" algn="l" rtl="0">
              <a:lnSpc>
                <a:spcPct val="9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Adopted in US Constitution</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Locke (ENG) thought that most people were good and would do the right thing </a:t>
            </a:r>
          </a:p>
          <a:p>
            <a:pPr marL="1143000" marR="0" lvl="2" indent="-228600" algn="l" rtl="0">
              <a:lnSpc>
                <a:spcPct val="9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Felt they deserved as many rights as possible as long as they don’t impede on others’ rights</a:t>
            </a:r>
          </a:p>
          <a:p>
            <a:pPr marL="1143000" marR="0" lvl="2" indent="-228600" algn="l" rtl="0">
              <a:lnSpc>
                <a:spcPct val="9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Government should serve the ppl, not vice versa</a:t>
            </a:r>
          </a:p>
          <a:p>
            <a:pPr marL="1143000" marR="0" lvl="2" indent="-228600" algn="l" rtl="0">
              <a:lnSpc>
                <a:spcPct val="9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Becomes the foundation for liberal (libre = free) thought</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Shape 514"/>
          <p:cNvPicPr preferRelativeResize="0"/>
          <p:nvPr/>
        </p:nvPicPr>
        <p:blipFill rotWithShape="1">
          <a:blip r:embed="rId3">
            <a:alphaModFix/>
          </a:blip>
          <a:srcRect/>
          <a:stretch/>
        </p:blipFill>
        <p:spPr>
          <a:xfrm>
            <a:off x="859074" y="-763610"/>
            <a:ext cx="7485857" cy="8779393"/>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Shape 519"/>
          <p:cNvPicPr preferRelativeResize="0"/>
          <p:nvPr/>
        </p:nvPicPr>
        <p:blipFill rotWithShape="1">
          <a:blip r:embed="rId3">
            <a:alphaModFix/>
          </a:blip>
          <a:srcRect/>
          <a:stretch/>
        </p:blipFill>
        <p:spPr>
          <a:xfrm>
            <a:off x="417481" y="382883"/>
            <a:ext cx="8214164" cy="5767392"/>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idx="1"/>
          </p:nvPr>
        </p:nvSpPr>
        <p:spPr>
          <a:xfrm>
            <a:off x="0" y="0"/>
            <a:ext cx="9144000" cy="6858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5400" b="0" i="0" u="none" strike="noStrike" cap="none">
                <a:solidFill>
                  <a:schemeClr val="dk1"/>
                </a:solidFill>
                <a:latin typeface="Calibri"/>
                <a:ea typeface="Calibri"/>
                <a:cs typeface="Calibri"/>
                <a:sym typeface="Calibri"/>
              </a:rPr>
              <a:t>Nap brings 600,000 to Rus. </a:t>
            </a:r>
          </a:p>
          <a:p>
            <a:pPr marL="342900" marR="0" lvl="0" indent="-342900" algn="l" rtl="0">
              <a:lnSpc>
                <a:spcPct val="90000"/>
              </a:lnSpc>
              <a:spcBef>
                <a:spcPts val="1080"/>
              </a:spcBef>
              <a:buClr>
                <a:schemeClr val="dk1"/>
              </a:buClr>
              <a:buSzPct val="100000"/>
              <a:buFont typeface="Arial"/>
              <a:buChar char="•"/>
            </a:pPr>
            <a:r>
              <a:rPr lang="en-US" sz="5400" b="0" i="0" u="none" strike="noStrike" cap="none">
                <a:solidFill>
                  <a:schemeClr val="dk1"/>
                </a:solidFill>
                <a:latin typeface="Calibri"/>
                <a:ea typeface="Calibri"/>
                <a:cs typeface="Calibri"/>
                <a:sym typeface="Calibri"/>
              </a:rPr>
              <a:t>Rus retreats, burns own cities so FR can’t get food. Get to Moscow, its burning. They retreat back across rus. Winter was cruel. When FR gets back to Poland, only 40,000 left. </a:t>
            </a:r>
          </a:p>
          <a:p>
            <a:pPr marL="342900" marR="0" lvl="0" indent="-342900" algn="l" rtl="0">
              <a:lnSpc>
                <a:spcPct val="90000"/>
              </a:lnSpc>
              <a:spcBef>
                <a:spcPts val="1080"/>
              </a:spcBef>
              <a:buClr>
                <a:schemeClr val="dk1"/>
              </a:buClr>
              <a:buSzPct val="100000"/>
              <a:buFont typeface="Arial"/>
              <a:buChar char="•"/>
            </a:pPr>
            <a:r>
              <a:rPr lang="en-US" sz="5400" b="0" i="0" u="none" strike="noStrike" cap="none">
                <a:solidFill>
                  <a:schemeClr val="dk1"/>
                </a:solidFill>
                <a:latin typeface="Calibri"/>
                <a:ea typeface="Calibri"/>
                <a:cs typeface="Calibri"/>
                <a:sym typeface="Calibri"/>
              </a:rPr>
              <a:t>.</a:t>
            </a:r>
          </a:p>
          <a:p>
            <a:pPr marL="342900" marR="0" lvl="0" indent="-342900" algn="l" rtl="0">
              <a:lnSpc>
                <a:spcPct val="90000"/>
              </a:lnSpc>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4">
                                            <p:txEl>
                                              <p:pRg st="0" end="0"/>
                                            </p:txEl>
                                          </p:spTgt>
                                        </p:tgtEl>
                                        <p:attrNameLst>
                                          <p:attrName>style.visibility</p:attrName>
                                        </p:attrNameLst>
                                      </p:cBhvr>
                                      <p:to>
                                        <p:strVal val="visible"/>
                                      </p:to>
                                    </p:set>
                                    <p:animEffect transition="in" filter="fade">
                                      <p:cBhvr>
                                        <p:cTn id="7" dur="2000"/>
                                        <p:tgtEl>
                                          <p:spTgt spid="5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4">
                                            <p:txEl>
                                              <p:pRg st="1" end="1"/>
                                            </p:txEl>
                                          </p:spTgt>
                                        </p:tgtEl>
                                        <p:attrNameLst>
                                          <p:attrName>style.visibility</p:attrName>
                                        </p:attrNameLst>
                                      </p:cBhvr>
                                      <p:to>
                                        <p:strVal val="visible"/>
                                      </p:to>
                                    </p:set>
                                    <p:animEffect transition="in" filter="fade">
                                      <p:cBhvr>
                                        <p:cTn id="12" dur="2000"/>
                                        <p:tgtEl>
                                          <p:spTgt spid="5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4">
                                            <p:txEl>
                                              <p:pRg st="2" end="2"/>
                                            </p:txEl>
                                          </p:spTgt>
                                        </p:tgtEl>
                                        <p:attrNameLst>
                                          <p:attrName>style.visibility</p:attrName>
                                        </p:attrNameLst>
                                      </p:cBhvr>
                                      <p:to>
                                        <p:strVal val="visible"/>
                                      </p:to>
                                    </p:set>
                                    <p:animEffect transition="in" filter="fade">
                                      <p:cBhvr>
                                        <p:cTn id="17" dur="2000"/>
                                        <p:tgtEl>
                                          <p:spTgt spid="5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4">
                                            <p:txEl>
                                              <p:pRg st="3" end="3"/>
                                            </p:txEl>
                                          </p:spTgt>
                                        </p:tgtEl>
                                        <p:attrNameLst>
                                          <p:attrName>style.visibility</p:attrName>
                                        </p:attrNameLst>
                                      </p:cBhvr>
                                      <p:to>
                                        <p:strVal val="visible"/>
                                      </p:to>
                                    </p:set>
                                    <p:animEffect transition="in" filter="fade">
                                      <p:cBhvr>
                                        <p:cTn id="22" dur="2000"/>
                                        <p:tgtEl>
                                          <p:spTgt spid="5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idx="1"/>
          </p:nvPr>
        </p:nvSpPr>
        <p:spPr>
          <a:xfrm>
            <a:off x="0" y="0"/>
            <a:ext cx="9448800" cy="68580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98888"/>
              <a:buFont typeface="Arial"/>
              <a:buChar char="•"/>
            </a:pPr>
            <a:r>
              <a:rPr lang="en-US" sz="4450" b="0" i="0" u="none" strike="noStrike" cap="none">
                <a:solidFill>
                  <a:schemeClr val="dk1"/>
                </a:solidFill>
                <a:latin typeface="Calibri"/>
                <a:ea typeface="Calibri"/>
                <a:cs typeface="Calibri"/>
                <a:sym typeface="Calibri"/>
              </a:rPr>
              <a:t>FR weak. ENG comes and takes Paris. Louis XVIII, XVI’s brother takes throne.</a:t>
            </a:r>
          </a:p>
          <a:p>
            <a:pPr marL="342900" marR="0" lvl="0" indent="-342900" algn="l" rtl="0">
              <a:spcBef>
                <a:spcPts val="890"/>
              </a:spcBef>
              <a:buClr>
                <a:schemeClr val="dk1"/>
              </a:buClr>
              <a:buSzPct val="98888"/>
              <a:buFont typeface="Arial"/>
              <a:buChar char="•"/>
            </a:pPr>
            <a:r>
              <a:rPr lang="en-US" sz="4450" b="0" i="0" u="none" strike="noStrike" cap="none">
                <a:solidFill>
                  <a:schemeClr val="dk1"/>
                </a:solidFill>
                <a:latin typeface="Calibri"/>
                <a:ea typeface="Calibri"/>
                <a:cs typeface="Calibri"/>
                <a:sym typeface="Calibri"/>
              </a:rPr>
              <a:t>Nap sent to island of Elba. Gets bored. Comes back to FR.</a:t>
            </a:r>
          </a:p>
          <a:p>
            <a:pPr marL="342900" marR="0" lvl="0" indent="-342900" algn="l" rtl="0">
              <a:spcBef>
                <a:spcPts val="890"/>
              </a:spcBef>
              <a:buClr>
                <a:schemeClr val="dk1"/>
              </a:buClr>
              <a:buSzPct val="98888"/>
              <a:buFont typeface="Arial"/>
              <a:buChar char="•"/>
            </a:pPr>
            <a:r>
              <a:rPr lang="en-US" sz="4450" b="0" i="0" u="none" strike="noStrike" cap="none">
                <a:solidFill>
                  <a:schemeClr val="dk1"/>
                </a:solidFill>
                <a:latin typeface="Calibri"/>
                <a:ea typeface="Calibri"/>
                <a:cs typeface="Calibri"/>
                <a:sym typeface="Calibri"/>
              </a:rPr>
              <a:t> Gets army, goes to Belgium.</a:t>
            </a:r>
          </a:p>
          <a:p>
            <a:pPr marL="342900" marR="0" lvl="0" indent="-342900" algn="l" rtl="0">
              <a:spcBef>
                <a:spcPts val="890"/>
              </a:spcBef>
              <a:buClr>
                <a:schemeClr val="dk1"/>
              </a:buClr>
              <a:buSzPct val="98888"/>
              <a:buFont typeface="Arial"/>
              <a:buChar char="•"/>
            </a:pPr>
            <a:r>
              <a:rPr lang="en-US" sz="4450" b="0" i="0" u="none" strike="noStrike" cap="none">
                <a:solidFill>
                  <a:schemeClr val="dk1"/>
                </a:solidFill>
                <a:latin typeface="Calibri"/>
                <a:ea typeface="Calibri"/>
                <a:cs typeface="Calibri"/>
                <a:sym typeface="Calibri"/>
              </a:rPr>
              <a:t>ENG and Prussian armies defeat him at Waterloo under Duke of Wellington. Exiled to St. Helena off AFR</a:t>
            </a:r>
          </a:p>
          <a:p>
            <a:pPr marL="342900" marR="0" lvl="0" indent="-342900" algn="l" rtl="0">
              <a:spcBef>
                <a:spcPts val="890"/>
              </a:spcBef>
              <a:buClr>
                <a:schemeClr val="dk1"/>
              </a:buClr>
              <a:buSzPct val="98888"/>
              <a:buFont typeface="Arial"/>
              <a:buChar char="•"/>
            </a:pPr>
            <a:r>
              <a:rPr lang="en-US" sz="4450" b="0" i="0" u="none" strike="noStrike" cap="none">
                <a:solidFill>
                  <a:schemeClr val="dk1"/>
                </a:solidFill>
                <a:latin typeface="Calibri"/>
                <a:ea typeface="Calibri"/>
                <a:cs typeface="Calibri"/>
                <a:sym typeface="Calibri"/>
              </a:rPr>
              <a:t>..</a:t>
            </a:r>
          </a:p>
          <a:p>
            <a:pPr marL="342900" marR="0" lvl="0" indent="-342900" algn="l" rtl="0">
              <a:spcBef>
                <a:spcPts val="592"/>
              </a:spcBef>
              <a:buClr>
                <a:schemeClr val="dk1"/>
              </a:buClr>
              <a:buSzPct val="98666"/>
              <a:buFont typeface="Arial"/>
              <a:buNone/>
            </a:pPr>
            <a:endParaRPr sz="295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9">
                                            <p:txEl>
                                              <p:pRg st="0" end="0"/>
                                            </p:txEl>
                                          </p:spTgt>
                                        </p:tgtEl>
                                        <p:attrNameLst>
                                          <p:attrName>style.visibility</p:attrName>
                                        </p:attrNameLst>
                                      </p:cBhvr>
                                      <p:to>
                                        <p:strVal val="visible"/>
                                      </p:to>
                                    </p:set>
                                    <p:animEffect transition="in" filter="fade">
                                      <p:cBhvr>
                                        <p:cTn id="7" dur="2000"/>
                                        <p:tgtEl>
                                          <p:spTgt spid="5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9">
                                            <p:txEl>
                                              <p:pRg st="1" end="1"/>
                                            </p:txEl>
                                          </p:spTgt>
                                        </p:tgtEl>
                                        <p:attrNameLst>
                                          <p:attrName>style.visibility</p:attrName>
                                        </p:attrNameLst>
                                      </p:cBhvr>
                                      <p:to>
                                        <p:strVal val="visible"/>
                                      </p:to>
                                    </p:set>
                                    <p:animEffect transition="in" filter="fade">
                                      <p:cBhvr>
                                        <p:cTn id="12" dur="2000"/>
                                        <p:tgtEl>
                                          <p:spTgt spid="5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9">
                                            <p:txEl>
                                              <p:pRg st="2" end="2"/>
                                            </p:txEl>
                                          </p:spTgt>
                                        </p:tgtEl>
                                        <p:attrNameLst>
                                          <p:attrName>style.visibility</p:attrName>
                                        </p:attrNameLst>
                                      </p:cBhvr>
                                      <p:to>
                                        <p:strVal val="visible"/>
                                      </p:to>
                                    </p:set>
                                    <p:animEffect transition="in" filter="fade">
                                      <p:cBhvr>
                                        <p:cTn id="17" dur="2000"/>
                                        <p:tgtEl>
                                          <p:spTgt spid="5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9">
                                            <p:txEl>
                                              <p:pRg st="3" end="3"/>
                                            </p:txEl>
                                          </p:spTgt>
                                        </p:tgtEl>
                                        <p:attrNameLst>
                                          <p:attrName>style.visibility</p:attrName>
                                        </p:attrNameLst>
                                      </p:cBhvr>
                                      <p:to>
                                        <p:strVal val="visible"/>
                                      </p:to>
                                    </p:set>
                                    <p:animEffect transition="in" filter="fade">
                                      <p:cBhvr>
                                        <p:cTn id="22" dur="2000"/>
                                        <p:tgtEl>
                                          <p:spTgt spid="5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9">
                                            <p:txEl>
                                              <p:pRg st="4" end="4"/>
                                            </p:txEl>
                                          </p:spTgt>
                                        </p:tgtEl>
                                        <p:attrNameLst>
                                          <p:attrName>style.visibility</p:attrName>
                                        </p:attrNameLst>
                                      </p:cBhvr>
                                      <p:to>
                                        <p:strVal val="visible"/>
                                      </p:to>
                                    </p:set>
                                    <p:animEffect transition="in" filter="fade">
                                      <p:cBhvr>
                                        <p:cTn id="27" dur="2000"/>
                                        <p:tgtEl>
                                          <p:spTgt spid="5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9">
                                            <p:txEl>
                                              <p:pRg st="5" end="5"/>
                                            </p:txEl>
                                          </p:spTgt>
                                        </p:tgtEl>
                                        <p:attrNameLst>
                                          <p:attrName>style.visibility</p:attrName>
                                        </p:attrNameLst>
                                      </p:cBhvr>
                                      <p:to>
                                        <p:strVal val="visible"/>
                                      </p:to>
                                    </p:set>
                                    <p:animEffect transition="in" filter="fade">
                                      <p:cBhvr>
                                        <p:cTn id="32" dur="2000"/>
                                        <p:tgtEl>
                                          <p:spTgt spid="5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35" name="Shape 53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Positives and Negatives of Napoleon</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i. Bad</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1. wars lasted for years, cost a ton, killed a ton</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2. Denied women basic rights</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3. Censored speech and the press</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ii. Good</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1. Bank of France</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2. Napoleonic Code – Civil Law Code – French law</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3. Established universities</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4. Granted religious freedom (That Robespierre took away)</a:t>
            </a:r>
          </a:p>
          <a:p>
            <a:pPr marL="742950" marR="0" lvl="1" indent="-285750" algn="l" rtl="0">
              <a:spcBef>
                <a:spcPts val="518"/>
              </a:spcBef>
              <a:buClr>
                <a:schemeClr val="dk1"/>
              </a:buClr>
              <a:buSzPct val="99615"/>
              <a:buFont typeface="Arial"/>
              <a:buNone/>
            </a:pPr>
            <a:endParaRPr sz="26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41" name="Shape 54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2700" b="0" i="0" u="none" strike="noStrike" cap="none">
                <a:solidFill>
                  <a:schemeClr val="dk1"/>
                </a:solidFill>
                <a:latin typeface="Calibri"/>
                <a:ea typeface="Calibri"/>
                <a:cs typeface="Calibri"/>
                <a:sym typeface="Calibri"/>
              </a:rPr>
              <a:t>Comparing American and French Revolutions </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1. US – colonial uprising against imperial power – independence movement</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2. French Revolution – more of a revolution</a:t>
            </a:r>
          </a:p>
          <a:p>
            <a:pPr marL="1143000" marR="0" lvl="2" indent="-228600" algn="l" rtl="0">
              <a:lnSpc>
                <a:spcPct val="80000"/>
              </a:lnSpc>
              <a:spcBef>
                <a:spcPts val="410"/>
              </a:spcBef>
              <a:buClr>
                <a:schemeClr val="dk1"/>
              </a:buClr>
              <a:buSzPct val="97619"/>
              <a:buFont typeface="Arial"/>
              <a:buChar char="•"/>
            </a:pPr>
            <a:r>
              <a:rPr lang="en-US" sz="2050" b="0" i="0" u="none" strike="noStrike" cap="none">
                <a:solidFill>
                  <a:schemeClr val="dk1"/>
                </a:solidFill>
                <a:latin typeface="Calibri"/>
                <a:ea typeface="Calibri"/>
                <a:cs typeface="Calibri"/>
                <a:sym typeface="Calibri"/>
              </a:rPr>
              <a:t>a. Actually want to change political/economic system</a:t>
            </a:r>
          </a:p>
          <a:p>
            <a:pPr marL="1143000" marR="0" lvl="2" indent="-228600" algn="l" rtl="0">
              <a:lnSpc>
                <a:spcPct val="80000"/>
              </a:lnSpc>
              <a:spcBef>
                <a:spcPts val="410"/>
              </a:spcBef>
              <a:buClr>
                <a:schemeClr val="dk1"/>
              </a:buClr>
              <a:buSzPct val="97619"/>
              <a:buFont typeface="Arial"/>
              <a:buChar char="•"/>
            </a:pPr>
            <a:r>
              <a:rPr lang="en-US" sz="2050" b="0" i="0" u="none" strike="noStrike" cap="none">
                <a:solidFill>
                  <a:schemeClr val="dk1"/>
                </a:solidFill>
                <a:latin typeface="Calibri"/>
                <a:ea typeface="Calibri"/>
                <a:cs typeface="Calibri"/>
                <a:sym typeface="Calibri"/>
              </a:rPr>
              <a:t>b. Not merely a transfer of power from one elite group to another</a:t>
            </a:r>
          </a:p>
          <a:p>
            <a:pPr marL="1143000" marR="0" lvl="2" indent="-228600" algn="l" rtl="0">
              <a:lnSpc>
                <a:spcPct val="80000"/>
              </a:lnSpc>
              <a:spcBef>
                <a:spcPts val="410"/>
              </a:spcBef>
              <a:buClr>
                <a:schemeClr val="dk1"/>
              </a:buClr>
              <a:buSzPct val="97619"/>
              <a:buFont typeface="Arial"/>
              <a:buChar char="•"/>
            </a:pPr>
            <a:r>
              <a:rPr lang="en-US" sz="2050" b="0" i="0" u="none" strike="noStrike" cap="none">
                <a:solidFill>
                  <a:schemeClr val="dk1"/>
                </a:solidFill>
                <a:latin typeface="Calibri"/>
                <a:ea typeface="Calibri"/>
                <a:cs typeface="Calibri"/>
                <a:sym typeface="Calibri"/>
              </a:rPr>
              <a:t>c. Social-political structure radically changes</a:t>
            </a:r>
          </a:p>
          <a:p>
            <a:pPr marL="1600200" marR="0" lvl="3" indent="-228600" algn="l" rtl="0">
              <a:lnSpc>
                <a:spcPct val="80000"/>
              </a:lnSpc>
              <a:spcBef>
                <a:spcPts val="340"/>
              </a:spcBef>
              <a:buClr>
                <a:schemeClr val="dk1"/>
              </a:buClr>
              <a:buSzPct val="100000"/>
              <a:buFont typeface="Arial"/>
              <a:buChar char="–"/>
            </a:pPr>
            <a:r>
              <a:rPr lang="en-US" sz="1700" b="0" i="0" u="none" strike="noStrike" cap="none">
                <a:solidFill>
                  <a:schemeClr val="dk1"/>
                </a:solidFill>
                <a:latin typeface="Calibri"/>
                <a:ea typeface="Calibri"/>
                <a:cs typeface="Calibri"/>
                <a:sym typeface="Calibri"/>
              </a:rPr>
              <a:t>i. For US/Britain – structure remains essentially the same</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3. But US a revolution – set precedent for colonies breaking away from empires</a:t>
            </a:r>
          </a:p>
          <a:p>
            <a:pPr marL="1143000" marR="0" lvl="2" indent="-228600" algn="l" rtl="0">
              <a:lnSpc>
                <a:spcPct val="80000"/>
              </a:lnSpc>
              <a:spcBef>
                <a:spcPts val="410"/>
              </a:spcBef>
              <a:buClr>
                <a:schemeClr val="dk1"/>
              </a:buClr>
              <a:buSzPct val="97619"/>
              <a:buFont typeface="Arial"/>
              <a:buChar char="•"/>
            </a:pPr>
            <a:r>
              <a:rPr lang="en-US" sz="2050" b="0" i="0" u="none" strike="noStrike" cap="none">
                <a:solidFill>
                  <a:schemeClr val="dk1"/>
                </a:solidFill>
                <a:latin typeface="Calibri"/>
                <a:ea typeface="Calibri"/>
                <a:cs typeface="Calibri"/>
                <a:sym typeface="Calibri"/>
              </a:rPr>
              <a:t>a. First to break away since Age of Exploration – 300 years</a:t>
            </a:r>
          </a:p>
          <a:p>
            <a:pPr marL="1143000" marR="0" lvl="2" indent="-228600" algn="l" rtl="0">
              <a:lnSpc>
                <a:spcPct val="80000"/>
              </a:lnSpc>
              <a:spcBef>
                <a:spcPts val="410"/>
              </a:spcBef>
              <a:buClr>
                <a:schemeClr val="dk1"/>
              </a:buClr>
              <a:buSzPct val="97619"/>
              <a:buFont typeface="Arial"/>
              <a:buChar char="•"/>
            </a:pPr>
            <a:r>
              <a:rPr lang="en-US" sz="2050" b="0" i="0" u="none" strike="noStrike" cap="none">
                <a:solidFill>
                  <a:schemeClr val="dk1"/>
                </a:solidFill>
                <a:latin typeface="Calibri"/>
                <a:ea typeface="Calibri"/>
                <a:cs typeface="Calibri"/>
                <a:sym typeface="Calibri"/>
              </a:rPr>
              <a:t>b. Ideas adopted in Declaration of Independence, Constitution and French Revolution borrowed around the world</a:t>
            </a:r>
          </a:p>
          <a:p>
            <a:pPr marL="342900" marR="0" lvl="0" indent="-342900" algn="l" rtl="0">
              <a:lnSpc>
                <a:spcPct val="80000"/>
              </a:lnSpc>
              <a:spcBef>
                <a:spcPts val="544"/>
              </a:spcBef>
              <a:buClr>
                <a:schemeClr val="dk1"/>
              </a:buClr>
              <a:buSzPct val="100740"/>
              <a:buFont typeface="Arial"/>
              <a:buNone/>
            </a:pPr>
            <a:endParaRPr sz="27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47" name="Shape 54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Haitian Revolution</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Causes</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90% slave, huge plantations</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Huge coffee, sugar exports</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Enlightenment reading by creoles and mulattoes</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Inspired by French Revolution</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Success of America’s Revolution </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Europe in chaos w/ Napoleon (France distracted)</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53" name="Shape 55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Stages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Slave insurrection of 1791</a:t>
            </a:r>
          </a:p>
          <a:p>
            <a:pPr marL="1143000" marR="0" lvl="2" indent="-228600" algn="l" rtl="0">
              <a:lnSpc>
                <a:spcPct val="80000"/>
              </a:lnSpc>
              <a:spcBef>
                <a:spcPts val="370"/>
              </a:spcBef>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Toussaint L’Ouverture – former slave</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Britain and Spain send troops; slaves and French join to oust them</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At the end of civil war, slaves freed and in power; still a French colony</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1802, troops under Napoleon sent to end rule of former slaves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Defeat of the French by rebels and disease</a:t>
            </a:r>
          </a:p>
          <a:p>
            <a:pPr marL="1143000" marR="0" lvl="2" indent="-228600" algn="l" rtl="0">
              <a:lnSpc>
                <a:spcPct val="80000"/>
              </a:lnSpc>
              <a:spcBef>
                <a:spcPts val="370"/>
              </a:spcBef>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a. Haitians capable fighters</a:t>
            </a:r>
          </a:p>
          <a:p>
            <a:pPr marL="1143000" marR="0" lvl="2" indent="-228600" algn="l" rtl="0">
              <a:lnSpc>
                <a:spcPct val="80000"/>
              </a:lnSpc>
              <a:spcBef>
                <a:spcPts val="370"/>
              </a:spcBef>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b. Yellow fever wipes out soldiers</a:t>
            </a:r>
          </a:p>
          <a:p>
            <a:pPr marL="1143000" marR="0" lvl="2" indent="-228600" algn="l" rtl="0">
              <a:lnSpc>
                <a:spcPct val="80000"/>
              </a:lnSpc>
              <a:spcBef>
                <a:spcPts val="370"/>
              </a:spcBef>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c. L’Ouverture captured and imprisoned in France</a:t>
            </a:r>
          </a:p>
          <a:p>
            <a:pPr marL="1143000" marR="0" lvl="2" indent="-228600" algn="l" rtl="0">
              <a:lnSpc>
                <a:spcPct val="80000"/>
              </a:lnSpc>
              <a:spcBef>
                <a:spcPts val="370"/>
              </a:spcBef>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d. Napoleon gives up attempt to reconquer Haiti</a:t>
            </a:r>
          </a:p>
          <a:p>
            <a:pPr marL="342900" marR="0" lvl="0" indent="-342900" algn="l" rtl="0">
              <a:lnSpc>
                <a:spcPct val="80000"/>
              </a:lnSpc>
              <a:spcBef>
                <a:spcPts val="496"/>
              </a:spcBef>
              <a:buClr>
                <a:schemeClr val="dk1"/>
              </a:buClr>
              <a:buSzPct val="99200"/>
              <a:buFont typeface="Arial"/>
              <a:buNone/>
            </a:pPr>
            <a:endParaRPr sz="25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59" name="Shape 55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Outcome</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Independence declared in 1804</a:t>
            </a:r>
          </a:p>
          <a:p>
            <a:pPr marL="1143000" marR="0" lvl="2" indent="-228600" algn="l" rtl="0">
              <a:lnSpc>
                <a:spcPct val="9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a. Jacques Dessalines – also slave – governor-general for life</a:t>
            </a:r>
          </a:p>
          <a:p>
            <a:pPr marL="1143000" marR="0" lvl="2" indent="-228600" algn="l" rtl="0">
              <a:lnSpc>
                <a:spcPct val="9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b. Haiti first independent nation in Latin America</a:t>
            </a:r>
          </a:p>
          <a:p>
            <a:pPr marL="342900" marR="0" lvl="0" indent="-342900" algn="l" rtl="0">
              <a:lnSpc>
                <a:spcPct val="90000"/>
              </a:lnSpc>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Long term effects</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Napoleon chose to abandon effort to maintain French colonies in North America</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Sold vast Louisiana Territory to US for bargain</a:t>
            </a:r>
          </a:p>
          <a:p>
            <a:pPr marL="1143000" marR="0" lvl="2" indent="-228600" algn="l" rtl="0">
              <a:lnSpc>
                <a:spcPct val="9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a. Gave US control of the N. American continent</a:t>
            </a:r>
          </a:p>
          <a:p>
            <a:pPr marL="1143000" marR="0" lvl="2" indent="-228600" algn="l" rtl="0">
              <a:lnSpc>
                <a:spcPct val="9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b. Brought about major shift in global power – enter US</a:t>
            </a:r>
          </a:p>
          <a:p>
            <a:pPr marL="342900" marR="0" lvl="0" indent="-342900" algn="l" rtl="0">
              <a:lnSpc>
                <a:spcPct val="90000"/>
              </a:lnSpc>
              <a:spcBef>
                <a:spcPts val="592"/>
              </a:spcBef>
              <a:buClr>
                <a:schemeClr val="dk1"/>
              </a:buClr>
              <a:buSzPct val="98666"/>
              <a:buFont typeface="Arial"/>
              <a:buNone/>
            </a:pPr>
            <a:endParaRPr sz="295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65" name="Shape 56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8333"/>
              <a:buFont typeface="Arial"/>
              <a:buChar char="•"/>
            </a:pPr>
            <a:r>
              <a:rPr lang="en-US" sz="2950" b="0" i="1" u="none" strike="noStrike" cap="none">
                <a:solidFill>
                  <a:schemeClr val="dk1"/>
                </a:solidFill>
                <a:latin typeface="Calibri"/>
                <a:ea typeface="Calibri"/>
                <a:cs typeface="Calibri"/>
                <a:sym typeface="Calibri"/>
              </a:rPr>
              <a:t>Latin American Independence Movements</a:t>
            </a:r>
          </a:p>
          <a:p>
            <a:pPr marL="342900" marR="0" lvl="0" indent="-342900" algn="l" rtl="0">
              <a:lnSpc>
                <a:spcPct val="90000"/>
              </a:lnSpc>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Causes</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Growing sense of national identity – same as US</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Local resentment of Spanish/Portuguese economic policies – same as US</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Frustration of American born Creole upper and middle class</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Spark/catalyst was Napoleon</a:t>
            </a:r>
          </a:p>
          <a:p>
            <a:pPr marL="1143000" marR="0" lvl="2" indent="-228600" algn="l" rtl="0">
              <a:lnSpc>
                <a:spcPct val="9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Confusion over who was ruling</a:t>
            </a:r>
          </a:p>
          <a:p>
            <a:pPr marL="1143000" marR="0" lvl="2" indent="-228600" algn="l" rtl="0">
              <a:lnSpc>
                <a:spcPct val="9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Perfect opportunity to take advantage</a:t>
            </a:r>
          </a:p>
          <a:p>
            <a:pPr marL="742950" marR="0" lvl="1" indent="-285750" algn="l" rtl="0">
              <a:lnSpc>
                <a:spcPct val="90000"/>
              </a:lnSpc>
              <a:spcBef>
                <a:spcPts val="518"/>
              </a:spcBef>
              <a:buClr>
                <a:schemeClr val="dk1"/>
              </a:buClr>
              <a:buSzPct val="99615"/>
              <a:buFont typeface="Arial"/>
              <a:buNone/>
            </a:pPr>
            <a:endParaRPr sz="2600" b="1" i="0"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buClr>
                <a:schemeClr val="dk1"/>
              </a:buClr>
              <a:buSzPct val="98666"/>
              <a:buFont typeface="Arial"/>
              <a:buNone/>
            </a:pPr>
            <a:endParaRPr sz="295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366" name="Shape 366"/>
          <p:cNvSpPr txBox="1">
            <a:spLocks noGrp="1"/>
          </p:cNvSpPr>
          <p:nvPr>
            <p:ph idx="1"/>
          </p:nvPr>
        </p:nvSpPr>
        <p:spPr>
          <a:prstGeom prst="rect">
            <a:avLst/>
          </a:prstGeom>
          <a:noFill/>
          <a:ln>
            <a:noFill/>
          </a:ln>
        </p:spPr>
        <p:txBody>
          <a:bodyPr lIns="91425" tIns="45700" rIns="91425" bIns="45700" anchor="t" anchorCtr="0">
            <a:noAutofit/>
          </a:bodyPr>
          <a:lstStyle/>
          <a:p>
            <a:pPr marL="742950" marR="0" lvl="1" indent="-285750" algn="l" rtl="0">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Hobbes disagreed</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Said that ppl were born selfish and stubborn. Most ppl are stupid and selfish.</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 government must protect the ppl from themselves</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By only giving limited rights and reserving many of them</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Advocated an absolute monarchy</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71" name="Shape 57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More causes</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was no tradition of constitutions, civil liberties, political right</a:t>
            </a:r>
          </a:p>
          <a:p>
            <a:pPr marL="742950" marR="0" lvl="1" indent="-285750" algn="l" rtl="0">
              <a:lnSpc>
                <a:spcPct val="80000"/>
              </a:lnSpc>
              <a:spcBef>
                <a:spcPts val="390"/>
              </a:spcBef>
              <a:buClr>
                <a:schemeClr val="dk1"/>
              </a:buClr>
              <a:buSzPct val="97500"/>
              <a:buFont typeface="Arial"/>
              <a:buChar char="–"/>
            </a:pPr>
            <a:r>
              <a:rPr lang="en-US" sz="1950" b="1" i="0" u="none" strike="noStrike" cap="none">
                <a:solidFill>
                  <a:schemeClr val="dk1"/>
                </a:solidFill>
                <a:latin typeface="Calibri"/>
                <a:ea typeface="Calibri"/>
                <a:cs typeface="Calibri"/>
                <a:sym typeface="Calibri"/>
              </a:rPr>
              <a:t>consider connection to Iraq</a:t>
            </a:r>
            <a:r>
              <a:rPr lang="en-US" sz="1950" b="0" i="0" u="none" strike="noStrike" cap="none">
                <a:solidFill>
                  <a:schemeClr val="dk1"/>
                </a:solidFill>
                <a:latin typeface="Calibri"/>
                <a:ea typeface="Calibri"/>
                <a:cs typeface="Calibri"/>
                <a:sym typeface="Calibri"/>
              </a:rPr>
              <a:t> </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Prevalence of dictatorial/military rule</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Caudillos – military/political strongmen</a:t>
            </a:r>
          </a:p>
          <a:p>
            <a:pPr marL="1143000" marR="0" lvl="2" indent="-228600" algn="l" rtl="0">
              <a:lnSpc>
                <a:spcPct val="80000"/>
              </a:lnSpc>
              <a:spcBef>
                <a:spcPts val="340"/>
              </a:spcBef>
              <a:buClr>
                <a:schemeClr val="dk1"/>
              </a:buClr>
              <a:buSzPct val="100000"/>
              <a:buFont typeface="Arial"/>
              <a:buChar char="•"/>
            </a:pPr>
            <a:r>
              <a:rPr lang="en-US" sz="1700" b="0" i="0" u="none" strike="noStrike" cap="none">
                <a:solidFill>
                  <a:schemeClr val="dk1"/>
                </a:solidFill>
                <a:latin typeface="Calibri"/>
                <a:ea typeface="Calibri"/>
                <a:cs typeface="Calibri"/>
                <a:sym typeface="Calibri"/>
              </a:rPr>
              <a:t>personal charisma, military force and/or oppression</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Economically backward</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Years of extraction of resources and monoculture</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Slow to industrialize</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Racial inequalities</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Mestizo, mulattoes, slaves etc.</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Outsiders have huge influence</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First Europe, then US</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Install leaders they like</a:t>
            </a:r>
          </a:p>
          <a:p>
            <a:pPr marL="0" marR="0" lvl="0" indent="0" algn="l" rtl="0">
              <a:lnSpc>
                <a:spcPct val="80000"/>
              </a:lnSpc>
              <a:spcBef>
                <a:spcPts val="448"/>
              </a:spcBef>
              <a:buClr>
                <a:schemeClr val="dk1"/>
              </a:buClr>
              <a:buSzPct val="25000"/>
              <a:buFont typeface="Arial"/>
              <a:buNone/>
            </a:pPr>
            <a:endParaRPr sz="225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77" name="Shape 57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8333"/>
              <a:buFont typeface="Arial"/>
              <a:buChar char="•"/>
            </a:pPr>
            <a:r>
              <a:rPr lang="en-US" sz="2950" b="0" i="1" u="none" strike="noStrike" cap="none">
                <a:solidFill>
                  <a:schemeClr val="dk1"/>
                </a:solidFill>
                <a:latin typeface="Calibri"/>
                <a:ea typeface="Calibri"/>
                <a:cs typeface="Calibri"/>
                <a:sym typeface="Calibri"/>
              </a:rPr>
              <a:t>Mexican Revolution #1 1810</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Father Hidalgo cried for independence “El Grito de Delores” (Mexican Independence Day)</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Led mestizo rebellion, killed, martyred</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Jose Morelos took over after death </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Liberals finally overthrew Spanish and instated a republic </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Outcome</a:t>
            </a:r>
          </a:p>
          <a:p>
            <a:pPr marL="1143000" marR="0" lvl="2" indent="-228600" algn="l" rtl="0">
              <a:lnSpc>
                <a:spcPct val="9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Years of turmoil, corruption</a:t>
            </a:r>
          </a:p>
          <a:p>
            <a:pPr marL="1143000" marR="0" lvl="2" indent="-228600" algn="l" rtl="0">
              <a:lnSpc>
                <a:spcPct val="9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French invade and try to occupy</a:t>
            </a:r>
          </a:p>
          <a:p>
            <a:pPr marL="1143000" marR="0" lvl="2" indent="-228600" algn="l" rtl="0">
              <a:lnSpc>
                <a:spcPct val="9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Benito Juarez starts social reforms</a:t>
            </a:r>
          </a:p>
          <a:p>
            <a:pPr marL="742950" marR="0" lvl="1" indent="-285750" algn="l" rtl="0">
              <a:lnSpc>
                <a:spcPct val="90000"/>
              </a:lnSpc>
              <a:spcBef>
                <a:spcPts val="518"/>
              </a:spcBef>
              <a:buClr>
                <a:schemeClr val="dk1"/>
              </a:buClr>
              <a:buSzPct val="99615"/>
              <a:buFont typeface="Arial"/>
              <a:buNone/>
            </a:pPr>
            <a:endParaRPr sz="26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83" name="Shape 58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8333"/>
              <a:buFont typeface="Arial"/>
              <a:buChar char="•"/>
            </a:pPr>
            <a:r>
              <a:rPr lang="en-US" sz="2950" b="0" i="1" u="none" strike="noStrike" cap="none">
                <a:solidFill>
                  <a:schemeClr val="dk1"/>
                </a:solidFill>
                <a:latin typeface="Calibri"/>
                <a:ea typeface="Calibri"/>
                <a:cs typeface="Calibri"/>
                <a:sym typeface="Calibri"/>
              </a:rPr>
              <a:t>Mexican Revolution #2 1910</a:t>
            </a:r>
          </a:p>
          <a:p>
            <a:pPr marL="742950" marR="0" lvl="1" indent="-285750" algn="l" rtl="0">
              <a:lnSpc>
                <a:spcPct val="8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Dictator, Diaz takes over</a:t>
            </a:r>
          </a:p>
          <a:p>
            <a:pPr marL="742950" marR="0" lvl="1" indent="-285750" algn="l" rtl="0">
              <a:lnSpc>
                <a:spcPct val="8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Things really bad for poor (pay most taxes, no land ownership)</a:t>
            </a:r>
          </a:p>
          <a:p>
            <a:pPr marL="742950" marR="0" lvl="1" indent="-285750" algn="l" rtl="0">
              <a:lnSpc>
                <a:spcPct val="8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Civil War (Uprising of peasants, leads to a Constitution)</a:t>
            </a:r>
          </a:p>
          <a:p>
            <a:pPr marL="1143000" marR="0" lvl="2" indent="-228600" algn="l" rtl="0">
              <a:lnSpc>
                <a:spcPct val="8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Still used today</a:t>
            </a:r>
          </a:p>
          <a:p>
            <a:pPr marL="1143000" marR="0" lvl="2" indent="-228600" algn="l" rtl="0">
              <a:lnSpc>
                <a:spcPct val="8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Government took ownership of natural resources and Church property </a:t>
            </a:r>
          </a:p>
          <a:p>
            <a:pPr marL="1143000" marR="0" lvl="2" indent="-228600" algn="l" rtl="0">
              <a:lnSpc>
                <a:spcPct val="8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Minimum wage</a:t>
            </a:r>
          </a:p>
          <a:p>
            <a:pPr marL="1143000" marR="0" lvl="2" indent="-228600" algn="l" rtl="0">
              <a:lnSpc>
                <a:spcPct val="8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Made Catholicism only religion</a:t>
            </a:r>
          </a:p>
          <a:p>
            <a:pPr marL="1143000" marR="0" lvl="2" indent="-228600" algn="l" rtl="0">
              <a:lnSpc>
                <a:spcPct val="8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Universal male suffrage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89" name="Shape 58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Venezuelan Revolution</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Simon Bolivar</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Enlightened in Europe/US</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Declares war, ousts both Spanish and French (Joseph Bonaparte) </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Makes new country, Gran Columbia (Columbia, Ecuador, Venezuela)</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Leads to rest of South America becoming free by friend, Jose San Martin (Argentina, Chile, Peru)</a:t>
            </a:r>
          </a:p>
          <a:p>
            <a:pPr marL="1143000" marR="0" lvl="2" indent="-2286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595" name="Shape 59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Brazilian Revolution</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Napoleon took Portugal, King John VI flees to Brazil</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Goes back to Portugal, leaves son, Pedro to rule</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Pedro declares independence from Portugal, names himself emperor</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Makes Brazil stable under a monarch (unlike other Latin countries)</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Abolishes slavery, leads to republic later</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01" name="Shape 60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Slave resistance challenged existing authorities in the Americas.</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Maroon societies</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Means “fugitive”</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Escaped slave societies in Latin and North America</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Some became stable w/ trade</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Others were very small and tribal</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07" name="Shape 60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2500" b="0" i="1" u="none" strike="noStrike" cap="none">
                <a:solidFill>
                  <a:schemeClr val="dk1"/>
                </a:solidFill>
                <a:latin typeface="Calibri"/>
                <a:ea typeface="Calibri"/>
                <a:cs typeface="Calibri"/>
                <a:sym typeface="Calibri"/>
              </a:rPr>
              <a:t>Increasing questions about political authority and growing nationalism contributed to anticolonial movements.</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Boxer Rebellion</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Boxers – Society of Righteous and Harmonious Fists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anti-European, anti-Christian</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 “Boxers” – martial arts experts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Goal – drive Europeans and Japanese out of China</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Tactics – guerilla warfare against Christian missionaries/embassies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defeated once Europeans/Japanese sent in reinforcements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China forced to sign Boxer Protocol – payments to Japanese/Europeans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13" name="Shape 61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Sepoy Mutiny (AKA Indian Revolt of 1857)</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British East India Company used Indians – Sepoys – as soldiers</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 Sepoys start to get frustrated – 1857</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Taking up too much of India</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Not respecting Muslim/Hindu customs</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Bullet cartridges greased with pork/beef fat – both forbidden (Rumor)</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Massacres and atrocities on both sides</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Tens of thousands killed – British soldiers, civilians, Indian troops, civilians</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Hindus/Muslims failed to cooperate with each other</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Reaction</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British make India a crown colony</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300 million Indians become British subjects</a:t>
            </a:r>
          </a:p>
          <a:p>
            <a:pPr marL="342900" marR="0" lvl="0" indent="-342900" algn="l" rtl="0">
              <a:lnSpc>
                <a:spcPct val="80000"/>
              </a:lnSpc>
              <a:spcBef>
                <a:spcPts val="448"/>
              </a:spcBef>
              <a:buClr>
                <a:schemeClr val="dk1"/>
              </a:buClr>
              <a:buSzPct val="97391"/>
              <a:buFont typeface="Arial"/>
              <a:buNone/>
            </a:pPr>
            <a:endParaRPr sz="225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19" name="Shape 61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Some of the </a:t>
            </a:r>
            <a:r>
              <a:rPr lang="en-US" sz="3200" b="0" i="1" u="none" strike="noStrike" cap="none">
                <a:solidFill>
                  <a:schemeClr val="dk1"/>
                </a:solidFill>
                <a:latin typeface="Calibri"/>
                <a:ea typeface="Calibri"/>
                <a:cs typeface="Calibri"/>
                <a:sym typeface="Calibri"/>
              </a:rPr>
              <a:t>rebellions were influenced by religious ideas and millenarianism</a:t>
            </a:r>
            <a:r>
              <a:rPr lang="en-US" sz="3200" b="0" i="0" u="none" strike="noStrike" cap="none">
                <a:solidFill>
                  <a:schemeClr val="dk1"/>
                </a:solidFill>
                <a:latin typeface="Calibri"/>
                <a:ea typeface="Calibri"/>
                <a:cs typeface="Calibri"/>
                <a:sym typeface="Calibri"/>
              </a:rPr>
              <a:t>.</a:t>
            </a:r>
          </a:p>
          <a:p>
            <a:pPr marL="342900" marR="0" lvl="0" indent="-342900" algn="l" rtl="0">
              <a:lnSpc>
                <a:spcPct val="9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Taiping Rebellion (Chinese nationalist rebellion)</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Led by Hong Xiuquan (Christian, Jesus’ brother)</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Wanted to bring in Christian “Heavenly Kingdom” to China</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Eventually defeated by CHN, US, GB</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2</a:t>
            </a:r>
            <a:r>
              <a:rPr lang="en-US" sz="2800" b="0" i="0" u="none" strike="noStrike" cap="none" baseline="30000">
                <a:solidFill>
                  <a:schemeClr val="dk1"/>
                </a:solidFill>
                <a:latin typeface="Calibri"/>
                <a:ea typeface="Calibri"/>
                <a:cs typeface="Calibri"/>
                <a:sym typeface="Calibri"/>
              </a:rPr>
              <a:t>nd</a:t>
            </a:r>
            <a:r>
              <a:rPr lang="en-US" sz="2800" b="0" i="0" u="none" strike="noStrike" cap="none">
                <a:solidFill>
                  <a:schemeClr val="dk1"/>
                </a:solidFill>
                <a:latin typeface="Calibri"/>
                <a:ea typeface="Calibri"/>
                <a:cs typeface="Calibri"/>
                <a:sym typeface="Calibri"/>
              </a:rPr>
              <a:t> deadliest war in history after WWII</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25" name="Shape 62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Millenarianism – religious belief that the turn to a 1,000 year multiple will bring about a new way of life</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 Taiping Rebellion 1850s ish</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Boxer Rebellion 1900</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Both on older Chinese Calendar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372" name="Shape 372"/>
          <p:cNvSpPr txBox="1">
            <a:spLocks noGrp="1"/>
          </p:cNvSpPr>
          <p:nvPr>
            <p:ph idx="1"/>
          </p:nvPr>
        </p:nvSpPr>
        <p:spPr>
          <a:prstGeom prst="rect">
            <a:avLst/>
          </a:prstGeom>
          <a:noFill/>
          <a:ln>
            <a:noFill/>
          </a:ln>
        </p:spPr>
        <p:txBody>
          <a:bodyPr lIns="91425" tIns="45700" rIns="91425" bIns="45700" anchor="t" anchorCtr="0">
            <a:noAutofit/>
          </a:bodyPr>
          <a:lstStyle/>
          <a:p>
            <a:pPr marL="742950" marR="0" lvl="1" indent="-285750" algn="l" rtl="0">
              <a:spcBef>
                <a:spcPts val="0"/>
              </a:spcBef>
              <a:buClr>
                <a:schemeClr val="dk1"/>
              </a:buClr>
              <a:buSzPct val="100000"/>
              <a:buFont typeface="Arial"/>
              <a:buChar char="–"/>
            </a:pPr>
            <a:r>
              <a:rPr lang="en-US" sz="2800" b="0" i="1" u="none" strike="noStrike" cap="none">
                <a:solidFill>
                  <a:schemeClr val="dk1"/>
                </a:solidFill>
                <a:latin typeface="Calibri"/>
                <a:ea typeface="Calibri"/>
                <a:cs typeface="Calibri"/>
                <a:sym typeface="Calibri"/>
              </a:rPr>
              <a:t>Important revolutionary documents showed thinkers resisted political authority</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American Declaration of Independence (know doc for test)</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Declaring independency</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Number of problems w/ King George</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French Declaration of Rights of Man and Citizen (know doc for test)</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List of rights all men (not women) have</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Locke’s “all rights but those that harm” idea</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Freedom of speech, petition, vote</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31" name="Shape 63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Responses to increasingly frequent rebellions led to reforms in imperial policies.</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Tanzimat Reforms - Important reform measures undertaken in the Ottoman Empire beginning in 1839; the term “Tanzimat” means “reorgani-zation.”  </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Self-strengthening movement - China’s program of internal reform in the 1860s and 1870s, based on vigorous application of Confucian principles and limited borrowing from the West.  </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37" name="Shape 63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1" i="1" u="none" strike="noStrike" cap="none">
                <a:solidFill>
                  <a:schemeClr val="dk1"/>
                </a:solidFill>
                <a:latin typeface="Calibri"/>
                <a:ea typeface="Calibri"/>
                <a:cs typeface="Calibri"/>
                <a:sym typeface="Calibri"/>
              </a:rPr>
              <a:t>IV. The global spread of European political and social thought and the increasing number of rebellions stimulated new transnational ideologies and solidarities.</a:t>
            </a:r>
          </a:p>
          <a:p>
            <a:pPr marL="342900" marR="0" lvl="0" indent="-342900" algn="l" rtl="0">
              <a:spcBef>
                <a:spcPts val="640"/>
              </a:spcBef>
              <a:buClr>
                <a:schemeClr val="dk1"/>
              </a:buClr>
              <a:buSzPct val="100000"/>
              <a:buFont typeface="Arial"/>
              <a:buNone/>
            </a:pPr>
            <a:endParaRPr sz="3200" b="0" i="1"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43" name="Shape 64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8333"/>
              <a:buFont typeface="Arial"/>
              <a:buChar char="•"/>
            </a:pPr>
            <a:r>
              <a:rPr lang="en-US" sz="2950" b="0" i="1" u="none" strike="noStrike" cap="none">
                <a:solidFill>
                  <a:schemeClr val="dk1"/>
                </a:solidFill>
                <a:latin typeface="Calibri"/>
                <a:ea typeface="Calibri"/>
                <a:cs typeface="Calibri"/>
                <a:sym typeface="Calibri"/>
              </a:rPr>
              <a:t>Discontent with monarchist and imperial rule encouraged the development of political ideologies, including liberalism, socialism, and communism.</a:t>
            </a:r>
          </a:p>
          <a:p>
            <a:pPr marL="342900" marR="0" lvl="0" indent="-342900" algn="l" rtl="0">
              <a:lnSpc>
                <a:spcPct val="80000"/>
              </a:lnSpc>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Liberal ideas like Locke’s</a:t>
            </a:r>
          </a:p>
          <a:p>
            <a:pPr marL="742950" marR="0" lvl="1" indent="-285750" algn="l" rtl="0">
              <a:lnSpc>
                <a:spcPct val="8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Influence revolutions in FR, US, Latin America</a:t>
            </a:r>
          </a:p>
          <a:p>
            <a:pPr marL="342900" marR="0" lvl="0" indent="-342900" algn="l" rtl="0">
              <a:lnSpc>
                <a:spcPct val="80000"/>
              </a:lnSpc>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Factory conditions lead to communism and socialism in Russia</a:t>
            </a:r>
          </a:p>
          <a:p>
            <a:pPr marL="742950" marR="0" lvl="1" indent="-285750" algn="l" rtl="0">
              <a:lnSpc>
                <a:spcPct val="8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Sort of an extreme reform</a:t>
            </a:r>
          </a:p>
          <a:p>
            <a:pPr marL="742950" marR="0" lvl="1" indent="-285750" algn="l" rtl="0">
              <a:lnSpc>
                <a:spcPct val="8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ENG and US have less extreme reforms </a:t>
            </a:r>
          </a:p>
          <a:p>
            <a:pPr marL="1143000" marR="0" lvl="2" indent="-228600" algn="l" rtl="0">
              <a:lnSpc>
                <a:spcPct val="80000"/>
              </a:lnSpc>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Such as labor unions</a:t>
            </a:r>
          </a:p>
          <a:p>
            <a:pPr marL="342900" marR="0" lvl="0" indent="-342900" algn="l" rtl="0">
              <a:lnSpc>
                <a:spcPct val="80000"/>
              </a:lnSpc>
              <a:spcBef>
                <a:spcPts val="592"/>
              </a:spcBef>
              <a:buClr>
                <a:schemeClr val="dk1"/>
              </a:buClr>
              <a:buSzPct val="98666"/>
              <a:buFont typeface="Arial"/>
              <a:buNone/>
            </a:pPr>
            <a:endParaRPr sz="295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49" name="Shape 64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Demands for women’s suffrage and an emergent feminism challenged political and gender hierarchies.</a:t>
            </a:r>
          </a:p>
          <a:p>
            <a:pPr marL="342900" marR="0" lvl="0" indent="-342900" algn="l" rtl="0">
              <a:lnSpc>
                <a:spcPct val="9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Mary Wollstonecraft (ENG)</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Know </a:t>
            </a:r>
            <a:r>
              <a:rPr lang="en-US" sz="2800" b="0" i="0" u="sng" strike="noStrike" cap="none">
                <a:solidFill>
                  <a:schemeClr val="dk1"/>
                </a:solidFill>
                <a:latin typeface="Calibri"/>
                <a:ea typeface="Calibri"/>
                <a:cs typeface="Calibri"/>
                <a:sym typeface="Calibri"/>
              </a:rPr>
              <a:t>Vindication</a:t>
            </a:r>
            <a:r>
              <a:rPr lang="en-US" sz="2800" b="0" i="0" u="none" strike="noStrike" cap="none">
                <a:solidFill>
                  <a:schemeClr val="dk1"/>
                </a:solidFill>
                <a:latin typeface="Calibri"/>
                <a:ea typeface="Calibri"/>
                <a:cs typeface="Calibri"/>
                <a:sym typeface="Calibri"/>
              </a:rPr>
              <a:t> text (Sample)</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Equal education for girls will lead to equality among men</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Autodidact, abusive crappy father, battered mother, cared for dead mom, friend, sister, died of childbirth (generally sad)</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55" name="Shape 65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Seneca Falls (NY)</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Conference of middle class women (Quakers)</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Declarations of equal rights</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Declaration of the Rights of Woman and Female Citizen – De Gouges (FR)</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Angry that French Rev left out women</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Mocked  “Male Declaration of Rights”</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Key Concept 5.4. </a:t>
            </a:r>
            <a:r>
              <a:rPr lang="en-US" sz="4400" b="0" i="0" u="none" strike="noStrike" cap="none">
                <a:solidFill>
                  <a:schemeClr val="dk1"/>
                </a:solidFill>
                <a:latin typeface="Calibri"/>
                <a:ea typeface="Calibri"/>
                <a:cs typeface="Calibri"/>
                <a:sym typeface="Calibri"/>
              </a:rPr>
              <a:t>Global Migration</a:t>
            </a:r>
          </a:p>
        </p:txBody>
      </p:sp>
      <p:sp>
        <p:nvSpPr>
          <p:cNvPr id="661" name="Shape 66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I. Migration in many cases was influenced by changes in demography in both industrialized and unindustrialized societies that presented challenges to existing patterns of living.</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67" name="Shape 66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Changes in food production and improved medical conditions contributed to a significant global rise in population.</a:t>
            </a:r>
          </a:p>
          <a:p>
            <a:pPr marL="342900" marR="0" lvl="0" indent="-342900" algn="l" rtl="0">
              <a:spcBef>
                <a:spcPts val="64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Because of the nature of the new modes of transportation, both internal and external migrants increasingly relocated to cities. </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This pattern contributed to the significant global urbanization of the nineteenth century.</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73" name="Shape 67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II. Migrants relocated for a variety of reasons.</a:t>
            </a:r>
          </a:p>
          <a:p>
            <a:pPr marL="342900" marR="0" lvl="0" indent="-342900" algn="l" rtl="0">
              <a:spcBef>
                <a:spcPts val="640"/>
              </a:spcBef>
              <a:buClr>
                <a:schemeClr val="dk1"/>
              </a:buClr>
              <a:buSzPct val="100000"/>
              <a:buFont typeface="Arial"/>
              <a:buChar char="•"/>
            </a:pPr>
            <a:r>
              <a:rPr lang="en-US" sz="3200" b="1" i="1"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Many individuals chose freely to relocate, often in search of work.</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Manual laborers</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From China to W. US to build railroads</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From Europe to E. US for factory work</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From Japan to Pacific islands for agricultural work</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79" name="Shape 67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The new global capitalist economy continued to rely on coerced (forced by government) and semicoerced (forced by their situation) labor migration.</a:t>
            </a:r>
          </a:p>
          <a:p>
            <a:pPr marL="457200" marR="0" lvl="1" indent="0" algn="l" rtl="0">
              <a:spcBef>
                <a:spcPts val="56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85" name="Shape 68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Slavery</a:t>
            </a:r>
          </a:p>
          <a:p>
            <a:pPr marL="342900" marR="0" lvl="0" indent="-342900" algn="l" rtl="0">
              <a:lnSpc>
                <a:spcPct val="9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Chinese indentured servitude </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Rebels from Taiping Rebellion sent to Caribbean </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Some chose to go to make money</a:t>
            </a:r>
          </a:p>
          <a:p>
            <a:pPr marL="342900" marR="0" lvl="0" indent="-342900" algn="l" rtl="0">
              <a:lnSpc>
                <a:spcPct val="9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Indian indentured servitude</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Debtors sent to Africa as laborers </a:t>
            </a:r>
          </a:p>
          <a:p>
            <a:pPr marL="342900" marR="0" lvl="0" indent="-342900" algn="l" rtl="0">
              <a:lnSpc>
                <a:spcPct val="9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Convict labor</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South US, post Civil War</a:t>
            </a:r>
          </a:p>
          <a:p>
            <a:pPr marL="1143000" marR="0" lvl="2" indent="-228600" algn="l" rtl="0">
              <a:lnSpc>
                <a:spcPct val="9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Railroads, coalmines,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378" name="Shape 378"/>
          <p:cNvSpPr txBox="1">
            <a:spLocks noGrp="1"/>
          </p:cNvSpPr>
          <p:nvPr>
            <p:ph idx="1"/>
          </p:nvPr>
        </p:nvSpPr>
        <p:spPr>
          <a:prstGeom prst="rect">
            <a:avLst/>
          </a:prstGeom>
          <a:noFill/>
          <a:ln>
            <a:noFill/>
          </a:ln>
        </p:spPr>
        <p:txBody>
          <a:bodyPr lIns="91425" tIns="45700" rIns="91425" bIns="45700" anchor="t" anchorCtr="0">
            <a:noAutofit/>
          </a:bodyPr>
          <a:lstStyle/>
          <a:p>
            <a:pPr marL="742950" marR="0" lvl="1" indent="-285750" algn="l" rtl="0">
              <a:spcBef>
                <a:spcPts val="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Bolivar’s “Jamaica Letter”</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Asked to describe how Latin America broke free</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Said they were treated like sub-humans</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Now free, Latin America can prosper (spoiler alert – they don’t)</a:t>
            </a:r>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691" name="Shape 69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While many migrants permanently relocated, a significant number of temporary and seasonal migrants returned to their home societies.</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Japanese ag workers in Pacific islands</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Temporary</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                          </a:t>
            </a:r>
          </a:p>
        </p:txBody>
      </p:sp>
      <p:sp>
        <p:nvSpPr>
          <p:cNvPr id="697" name="Shape 69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Migrants often created ethnic enclaves in different parts of the world which helped transplant their culture into new environments and facilitated the development of migrant support networks.</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Indians migrating to East and Southern Africa, Caribbean and Southeast Asia</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Little Italy, Chinatown</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03" name="Shape 70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Receiving societies did not always embrace immigrants, as seen in the various degrees of ethnic and racial prejudice and the ways states attempted to regulate the increased flow of people across their borders.</a:t>
            </a:r>
          </a:p>
          <a:p>
            <a:pPr marL="342900" marR="0" lvl="1" indent="-34290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Chinese Exclusion Acts (know doc)</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Chinese not permitted into US for California gold rush</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Based on racism</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09" name="Shape 70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White Australia Policy</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1901-only people who spoke European languages could come to Australia </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Not repealed until 1966</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1" i="0" u="none" strike="noStrike" cap="none">
                <a:solidFill>
                  <a:schemeClr val="dk1"/>
                </a:solidFill>
                <a:latin typeface="Calibri"/>
                <a:ea typeface="Calibri"/>
                <a:cs typeface="Calibri"/>
                <a:sym typeface="Calibri"/>
              </a:rPr>
              <a:t>Key Concept 5.2. </a:t>
            </a:r>
            <a:r>
              <a:rPr lang="en-US" sz="3950" b="0" i="0" u="none" strike="noStrike" cap="none">
                <a:solidFill>
                  <a:schemeClr val="dk1"/>
                </a:solidFill>
                <a:latin typeface="Calibri"/>
                <a:ea typeface="Calibri"/>
                <a:cs typeface="Calibri"/>
                <a:sym typeface="Calibri"/>
              </a:rPr>
              <a:t>Imperialism and Nation-State Formation</a:t>
            </a:r>
          </a:p>
        </p:txBody>
      </p:sp>
      <p:sp>
        <p:nvSpPr>
          <p:cNvPr id="715" name="Shape 71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I. Industrializing powers established transoceanic empires.</a:t>
            </a:r>
          </a:p>
          <a:p>
            <a:pPr marL="342900" marR="0" lvl="0" indent="-342900" algn="l" rtl="0">
              <a:spcBef>
                <a:spcPts val="64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States with existing colonies </a:t>
            </a:r>
            <a:r>
              <a:rPr lang="en-US" sz="3200" b="0" i="0" u="none" strike="noStrike" cap="none">
                <a:solidFill>
                  <a:schemeClr val="dk1"/>
                </a:solidFill>
                <a:latin typeface="Calibri"/>
                <a:ea typeface="Calibri"/>
                <a:cs typeface="Calibri"/>
                <a:sym typeface="Calibri"/>
              </a:rPr>
              <a:t>strengthened their control over those colonies.</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ENG began control in India by controlling trade </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Moved to total control after Sepoy Mutiny</a:t>
            </a:r>
          </a:p>
          <a:p>
            <a:pPr marL="1143000" marR="0" lvl="2" indent="-2286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21" name="Shape 72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Colonial Rule in India</a:t>
            </a:r>
          </a:p>
          <a:p>
            <a:pPr marL="742950" marR="0" lvl="1" indent="-285750" algn="l" rtl="0">
              <a:lnSpc>
                <a:spcPct val="8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ENG ruled directly through Viceroys (governors that rep monarch)</a:t>
            </a:r>
          </a:p>
          <a:p>
            <a:pPr marL="742950" marR="0" lvl="1" indent="-285750" algn="l" rtl="0">
              <a:lnSpc>
                <a:spcPct val="8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300 mil ppl. Largest colony in world.</a:t>
            </a:r>
          </a:p>
          <a:p>
            <a:pPr marL="342900" marR="0" lvl="0" indent="-342900" algn="l" rtl="0">
              <a:lnSpc>
                <a:spcPct val="8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Benefits – stability and infastructure</a:t>
            </a:r>
          </a:p>
          <a:p>
            <a:pPr marL="342900" marR="0" lvl="0" indent="-342900" algn="l" rtl="0">
              <a:lnSpc>
                <a:spcPct val="8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Costs – ENG controls econ. Starvation (forced to grow cotton, not food)</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27" name="Shape 72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2700" b="0" i="1" u="none" strike="noStrike" cap="none">
                <a:solidFill>
                  <a:schemeClr val="dk1"/>
                </a:solidFill>
                <a:latin typeface="Calibri"/>
                <a:ea typeface="Calibri"/>
                <a:cs typeface="Calibri"/>
                <a:sym typeface="Calibri"/>
              </a:rPr>
              <a:t>European states, as well as the Americans and the Japanese, established empires throughout Asia and the Pacific, while Spanish and Portuguese influence declined.</a:t>
            </a:r>
          </a:p>
          <a:p>
            <a:pPr marL="342900" marR="0" lvl="0" indent="-342900" algn="l" rtl="0">
              <a:lnSpc>
                <a:spcPct val="90000"/>
              </a:lnSpc>
              <a:spcBef>
                <a:spcPts val="540"/>
              </a:spcBef>
              <a:buClr>
                <a:schemeClr val="dk1"/>
              </a:buClr>
              <a:buSzPct val="100000"/>
              <a:buFont typeface="Arial"/>
              <a:buChar char="•"/>
            </a:pPr>
            <a:r>
              <a:rPr lang="en-US" sz="2700" b="0" i="0" u="none" strike="noStrike" cap="none">
                <a:solidFill>
                  <a:schemeClr val="dk1"/>
                </a:solidFill>
                <a:latin typeface="Calibri"/>
                <a:ea typeface="Calibri"/>
                <a:cs typeface="Calibri"/>
                <a:sym typeface="Calibri"/>
              </a:rPr>
              <a:t>England</a:t>
            </a:r>
          </a:p>
          <a:p>
            <a:pPr marL="742950" marR="0" lvl="1" indent="-285750" algn="l" rtl="0">
              <a:lnSpc>
                <a:spcPct val="9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Burma, China, India</a:t>
            </a:r>
          </a:p>
          <a:p>
            <a:pPr marL="342900" marR="0" lvl="0" indent="-342900" algn="l" rtl="0">
              <a:lnSpc>
                <a:spcPct val="90000"/>
              </a:lnSpc>
              <a:spcBef>
                <a:spcPts val="540"/>
              </a:spcBef>
              <a:buClr>
                <a:schemeClr val="dk1"/>
              </a:buClr>
              <a:buSzPct val="100000"/>
              <a:buFont typeface="Arial"/>
              <a:buChar char="•"/>
            </a:pPr>
            <a:r>
              <a:rPr lang="en-US" sz="2700" b="0" i="0" u="none" strike="noStrike" cap="none">
                <a:solidFill>
                  <a:schemeClr val="dk1"/>
                </a:solidFill>
                <a:latin typeface="Calibri"/>
                <a:ea typeface="Calibri"/>
                <a:cs typeface="Calibri"/>
                <a:sym typeface="Calibri"/>
              </a:rPr>
              <a:t>France</a:t>
            </a:r>
          </a:p>
          <a:p>
            <a:pPr marL="742950" marR="0" lvl="1" indent="-285750" algn="l" rtl="0">
              <a:lnSpc>
                <a:spcPct val="9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Vietnam, Laos, Cambodia</a:t>
            </a:r>
          </a:p>
          <a:p>
            <a:pPr marL="742950" marR="0" lvl="1" indent="-285750" algn="l" rtl="0">
              <a:lnSpc>
                <a:spcPct val="9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Called “French Indochina”</a:t>
            </a:r>
          </a:p>
          <a:p>
            <a:pPr marL="742950" marR="0" lvl="1" indent="-285750" algn="l" rtl="0">
              <a:lnSpc>
                <a:spcPct val="9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Took land from China to keep England’s power in check</a:t>
            </a:r>
          </a:p>
          <a:p>
            <a:pPr marL="1143000" marR="0" lvl="2" indent="-228600" algn="l" rtl="0">
              <a:lnSpc>
                <a:spcPct val="90000"/>
              </a:lnSpc>
              <a:spcBef>
                <a:spcPts val="410"/>
              </a:spcBef>
              <a:buClr>
                <a:schemeClr val="dk1"/>
              </a:buClr>
              <a:buSzPct val="97619"/>
              <a:buFont typeface="Arial"/>
              <a:buChar char="•"/>
            </a:pPr>
            <a:r>
              <a:rPr lang="en-US" sz="2050" b="0" i="0" u="none" strike="noStrike" cap="none">
                <a:solidFill>
                  <a:schemeClr val="dk1"/>
                </a:solidFill>
                <a:latin typeface="Calibri"/>
                <a:ea typeface="Calibri"/>
                <a:cs typeface="Calibri"/>
                <a:sym typeface="Calibri"/>
              </a:rPr>
              <a:t>China weak due to rebellions, corruption</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33" name="Shape 73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Many European states used both warfare and diplomacy to establish empires in Africa.</a:t>
            </a:r>
          </a:p>
          <a:p>
            <a:pPr marL="342900" marR="0" lvl="0" indent="-342900" algn="l" rtl="0">
              <a:lnSpc>
                <a:spcPct val="9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Belgium in Congo - </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Record among the worst of the Europeans</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Overexploited rubber trees and vines</a:t>
            </a:r>
          </a:p>
          <a:p>
            <a:pPr marL="1143000" marR="0" lvl="2" indent="-228600" algn="l" rtl="0">
              <a:lnSpc>
                <a:spcPct val="9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Brutally forced Congolese villagers to meet quotas</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Cut off hands of those who did not meet quotas</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Massacres of Congolese rubber workers</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Population drops from 20 million to 8.5 million</a:t>
            </a:r>
          </a:p>
          <a:p>
            <a:pPr marL="342900" marR="0" lvl="0" indent="-342900" algn="l" rtl="0">
              <a:lnSpc>
                <a:spcPct val="90000"/>
              </a:lnSpc>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39" name="Shape 73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98333"/>
              <a:buFont typeface="Arial"/>
              <a:buChar char="•"/>
            </a:pPr>
            <a:r>
              <a:rPr lang="en-US" sz="2950" b="0" i="1" u="none" strike="noStrike" cap="none">
                <a:solidFill>
                  <a:schemeClr val="dk1"/>
                </a:solidFill>
                <a:latin typeface="Calibri"/>
                <a:ea typeface="Calibri"/>
                <a:cs typeface="Calibri"/>
                <a:sym typeface="Calibri"/>
              </a:rPr>
              <a:t>In some parts of their empires, Europeans established settler colonies.</a:t>
            </a:r>
          </a:p>
          <a:p>
            <a:pPr marL="342900" marR="0" lvl="0" indent="-342900" algn="l" rtl="0">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British settled South Africa, Australia and New Zealand </a:t>
            </a:r>
          </a:p>
          <a:p>
            <a:pPr marL="342900" marR="0" lvl="0" indent="-342900" algn="l" rtl="0">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South Africa</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Dutch (Boers) there since 1600s</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Find diamonds</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British come, fight (Boer War), win, takeover</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Make it a colony, force natives to work in the mines</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45" name="Shape 74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8333"/>
              <a:buFont typeface="Arial"/>
              <a:buChar char="•"/>
            </a:pPr>
            <a:r>
              <a:rPr lang="en-US" sz="2950" b="1" i="0" u="none" strike="noStrike" cap="none">
                <a:solidFill>
                  <a:schemeClr val="dk1"/>
                </a:solidFill>
                <a:latin typeface="Calibri"/>
                <a:ea typeface="Calibri"/>
                <a:cs typeface="Calibri"/>
                <a:sym typeface="Calibri"/>
              </a:rPr>
              <a:t>II. Imperialism influenced state formation and contraction around the world.</a:t>
            </a:r>
          </a:p>
          <a:p>
            <a:pPr marL="342900" marR="0" lvl="0" indent="-342900" algn="l" rtl="0">
              <a:lnSpc>
                <a:spcPct val="80000"/>
              </a:lnSpc>
              <a:spcBef>
                <a:spcPts val="590"/>
              </a:spcBef>
              <a:buClr>
                <a:schemeClr val="dk1"/>
              </a:buClr>
              <a:buSzPct val="98333"/>
              <a:buFont typeface="Arial"/>
              <a:buChar char="•"/>
            </a:pPr>
            <a:r>
              <a:rPr lang="en-US" sz="2950" b="0" i="1" u="none" strike="noStrike" cap="none">
                <a:solidFill>
                  <a:schemeClr val="dk1"/>
                </a:solidFill>
                <a:latin typeface="Calibri"/>
                <a:ea typeface="Calibri"/>
                <a:cs typeface="Calibri"/>
                <a:sym typeface="Calibri"/>
              </a:rPr>
              <a:t>The expansion of U.S. and European influence over Tokugawa Japan led to the emergence of Meiji Japan.</a:t>
            </a:r>
          </a:p>
          <a:p>
            <a:pPr marL="742950" marR="0" lvl="1" indent="-285750" algn="l" rtl="0">
              <a:lnSpc>
                <a:spcPct val="8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Matthew Perry</a:t>
            </a:r>
          </a:p>
          <a:p>
            <a:pPr marL="342900" marR="0" lvl="0" indent="-342900" algn="l" rtl="0">
              <a:lnSpc>
                <a:spcPct val="80000"/>
              </a:lnSpc>
              <a:spcBef>
                <a:spcPts val="590"/>
              </a:spcBef>
              <a:buClr>
                <a:schemeClr val="dk1"/>
              </a:buClr>
              <a:buSzPct val="98333"/>
              <a:buFont typeface="Arial"/>
              <a:buChar char="•"/>
            </a:pPr>
            <a:r>
              <a:rPr lang="en-US" sz="2950" b="0" i="1" u="none" strike="noStrike" cap="none">
                <a:solidFill>
                  <a:schemeClr val="dk1"/>
                </a:solidFill>
                <a:latin typeface="Calibri"/>
                <a:ea typeface="Calibri"/>
                <a:cs typeface="Calibri"/>
                <a:sym typeface="Calibri"/>
              </a:rPr>
              <a:t>The United States and Russia emulated European transoceanic imperialism by expanding their land borders and conquering neighboring territories.</a:t>
            </a:r>
          </a:p>
          <a:p>
            <a:pPr marL="742950" marR="0" lvl="1" indent="-285750" algn="l" rtl="0">
              <a:lnSpc>
                <a:spcPct val="8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The US and Russia copied what Europeans did in the last unit by taking over lands near and far.</a:t>
            </a:r>
          </a:p>
          <a:p>
            <a:pPr marL="742950" marR="0" lvl="1" indent="-285750" algn="l" rtl="0">
              <a:lnSpc>
                <a:spcPct val="80000"/>
              </a:lnSpc>
              <a:spcBef>
                <a:spcPts val="518"/>
              </a:spcBef>
              <a:buClr>
                <a:schemeClr val="dk1"/>
              </a:buClr>
              <a:buSzPct val="99615"/>
              <a:buFont typeface="Arial"/>
              <a:buNone/>
            </a:pPr>
            <a:endParaRPr sz="26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384" name="Shape 384"/>
          <p:cNvSpPr txBox="1">
            <a:spLocks noGrp="1"/>
          </p:cNvSpPr>
          <p:nvPr>
            <p:ph idx="1"/>
          </p:nvPr>
        </p:nvSpPr>
        <p:spPr>
          <a:prstGeom prst="rect">
            <a:avLst/>
          </a:prstGeom>
          <a:noFill/>
          <a:ln>
            <a:noFill/>
          </a:ln>
        </p:spPr>
        <p:txBody>
          <a:bodyPr lIns="91425" tIns="45700" rIns="91425" bIns="45700" anchor="t" anchorCtr="0">
            <a:noAutofit/>
          </a:bodyPr>
          <a:lstStyle/>
          <a:p>
            <a:pPr marL="742950" marR="0" lvl="1" indent="-285750" algn="l" rtl="0">
              <a:spcBef>
                <a:spcPts val="0"/>
              </a:spcBef>
              <a:buClr>
                <a:schemeClr val="dk1"/>
              </a:buClr>
              <a:buSzPct val="100000"/>
              <a:buFont typeface="Arial"/>
              <a:buChar char="–"/>
            </a:pPr>
            <a:r>
              <a:rPr lang="en-US" sz="2800" b="0" i="1" u="none" strike="noStrike" cap="none">
                <a:solidFill>
                  <a:schemeClr val="dk1"/>
                </a:solidFill>
                <a:latin typeface="Calibri"/>
                <a:ea typeface="Calibri"/>
                <a:cs typeface="Calibri"/>
                <a:sym typeface="Calibri"/>
              </a:rPr>
              <a:t>Enlightenment ideas led to challenging of social structure</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Led to more suffrage</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Abolition of slavery</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End of serfdom</a:t>
            </a: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Shape 75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51" name="Shape 75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Anti-imperial resistance led to the contraction of the Ottoman Empire.</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Balkans and Greeks rebelled due to nationalism. </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They had no allegiance to the Ottoman Empire. </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Continuing decline led to rise of Young Turks who fought for an independent Turkey.</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Shape 75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57" name="Shape 75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8333"/>
              <a:buFont typeface="Arial"/>
              <a:buChar char="•"/>
            </a:pPr>
            <a:r>
              <a:rPr lang="en-US" sz="2950" b="0" i="1" u="none" strike="noStrike" cap="none">
                <a:solidFill>
                  <a:schemeClr val="dk1"/>
                </a:solidFill>
                <a:latin typeface="Calibri"/>
                <a:ea typeface="Calibri"/>
                <a:cs typeface="Calibri"/>
                <a:sym typeface="Calibri"/>
              </a:rPr>
              <a:t>New states developed on the edges of existing empires</a:t>
            </a:r>
            <a:r>
              <a:rPr lang="en-US" sz="2950" b="0" i="0" u="none" strike="noStrike" cap="none">
                <a:solidFill>
                  <a:schemeClr val="dk1"/>
                </a:solidFill>
                <a:latin typeface="Calibri"/>
                <a:ea typeface="Calibri"/>
                <a:cs typeface="Calibri"/>
                <a:sym typeface="Calibri"/>
              </a:rPr>
              <a:t>.</a:t>
            </a:r>
          </a:p>
          <a:p>
            <a:pPr marL="342900" marR="0" lvl="0" indent="-342900" algn="l" rtl="0">
              <a:lnSpc>
                <a:spcPct val="90000"/>
              </a:lnSpc>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Southeast Asia in 1900-1920</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England has India, Burma, kinda China</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US has Philippines </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France has French Indochina (Vietnam, Laos, Cambodia)</a:t>
            </a:r>
          </a:p>
          <a:p>
            <a:pPr marL="342900" marR="0" lvl="0" indent="-342900" algn="l" rtl="0">
              <a:lnSpc>
                <a:spcPct val="90000"/>
              </a:lnSpc>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But, Siam (Thailand) stays independent</a:t>
            </a:r>
          </a:p>
          <a:p>
            <a:pPr marL="742950" marR="0" lvl="1" indent="-285750" algn="l" rtl="0">
              <a:lnSpc>
                <a:spcPct val="90000"/>
              </a:lnSpc>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b/c king negotiated with England and France to be a buffer between France and England</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63" name="Shape 76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1" u="none" strike="noStrike" cap="none">
                <a:solidFill>
                  <a:schemeClr val="dk1"/>
                </a:solidFill>
                <a:latin typeface="Calibri"/>
                <a:ea typeface="Calibri"/>
                <a:cs typeface="Calibri"/>
                <a:sym typeface="Calibri"/>
              </a:rPr>
              <a:t>The development and spread of nationalism as an ideology fostered new communal identities.</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Both Italy and Germany unified thanks to Napoleon taking parts of them over</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Nationalism grew</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Both used to be tons of separate city-states</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69" name="Shape 76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Italian Unification (1840s)</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Napoleon controlled part of north, Spain in the south</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Giuseppe Garibaldi (nationalist), got a volunteer army and drove Spain out</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Brought country together under one king</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Victor Emmanuel </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75" name="Shape 77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German Unification (1860s)</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Holy Roman Empire fell with Peace of Westphalia</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Luther led the HRE princes to choose Catholicism or Protestantism </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Broke into many small city-states</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The Kingdom of Austria controlled much of the city states</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Otto Von Bismarck (nationalist) raised an army to oust them</a:t>
            </a:r>
          </a:p>
          <a:p>
            <a:pPr marL="1600200" marR="0" lvl="3" indent="-228600" algn="l" rtl="0">
              <a:spcBef>
                <a:spcPts val="370"/>
              </a:spcBef>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Then started the Franco-Prussian War to take even more land from France</a:t>
            </a:r>
          </a:p>
          <a:p>
            <a:pPr marL="1143000" marR="0" lvl="2" indent="-228600" algn="l" rtl="0">
              <a:spcBef>
                <a:spcPts val="44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Unified all lands taken to make a new country (Germany)</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Shape 78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781" name="Shape 78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98333"/>
              <a:buFont typeface="Arial"/>
              <a:buChar char="•"/>
            </a:pPr>
            <a:r>
              <a:rPr lang="en-US" sz="2950" b="1" i="0" u="none" strike="noStrike" cap="none">
                <a:solidFill>
                  <a:schemeClr val="dk1"/>
                </a:solidFill>
                <a:latin typeface="Calibri"/>
                <a:ea typeface="Calibri"/>
                <a:cs typeface="Calibri"/>
                <a:sym typeface="Calibri"/>
              </a:rPr>
              <a:t>III. New racial ideologies, especially Social Darwinism, facilitated and justified imperialism.</a:t>
            </a:r>
          </a:p>
          <a:p>
            <a:pPr marL="342900" marR="0" lvl="0" indent="-342900" algn="l" rtl="0">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Social Darwinism said some races weren’t fit to survive and that is why they are behind on the “civilization timeline”</a:t>
            </a:r>
          </a:p>
          <a:p>
            <a:pPr marL="342900" marR="0" lvl="0" indent="-342900" algn="l" rtl="0">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This was used to justify slavery, economic control, political control</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Because the non-whites were “sub-human” or at least “sub-white”</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Imperialism: Europe in Africa </a:t>
            </a:r>
          </a:p>
        </p:txBody>
      </p:sp>
      <p:sp>
        <p:nvSpPr>
          <p:cNvPr id="787" name="Shape 787"/>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Europe in Africa</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Africa held little interest to Europeans prior to Industrial Revolution</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Vast interior unknown to outside world</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Because of disease from mosquitos and rivers flowing out into ocean</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The steam ship and new treatments for diseases “opened up” central Africa (TECHNOLOGY, YO)</a:t>
            </a:r>
          </a:p>
          <a:p>
            <a:pPr marL="1600200" marR="0" lvl="3" indent="-22860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Quinine treats malaria</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Scramble for Africa </a:t>
            </a:r>
          </a:p>
        </p:txBody>
      </p:sp>
      <p:sp>
        <p:nvSpPr>
          <p:cNvPr id="793" name="Shape 79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1880-1910 Europe able to take over “Dark Continent” in “Scramble for Africa”</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Almost brought Europe to war</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Berlin Conference – 1884-1885 set up rules (not invited? AFR)</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By 1910 only Liberia – guaranteed by the US and Ethiopia free</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Ethiopia – armed self with modern weapons – drove off Italy</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98" name="Shape 798"/>
          <p:cNvPicPr preferRelativeResize="0"/>
          <p:nvPr/>
        </p:nvPicPr>
        <p:blipFill rotWithShape="1">
          <a:blip r:embed="rId3">
            <a:alphaModFix/>
          </a:blip>
          <a:srcRect/>
          <a:stretch/>
        </p:blipFill>
        <p:spPr>
          <a:xfrm>
            <a:off x="0" y="0"/>
            <a:ext cx="6349697" cy="6896066"/>
          </a:xfrm>
          <a:prstGeom prst="rect">
            <a:avLst/>
          </a:prstGeom>
          <a:noFill/>
          <a:ln>
            <a:noFill/>
          </a:ln>
        </p:spPr>
      </p:pic>
      <p:sp>
        <p:nvSpPr>
          <p:cNvPr id="799" name="Shape 799"/>
          <p:cNvSpPr txBox="1"/>
          <p:nvPr/>
        </p:nvSpPr>
        <p:spPr>
          <a:xfrm>
            <a:off x="5775616" y="5601207"/>
            <a:ext cx="288587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#EuropeanProbz</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Shape 80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805" name="Shape 80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Before 1880 – 10% of Africa controlled, by 1914 – all but 2 countries</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Strong African states resisted foreign domination</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Ironically they got the power from Atlantic Slave Trade – weapons</a:t>
            </a:r>
          </a:p>
          <a:p>
            <a:pPr marL="342900" marR="0" lvl="3" indent="-342900" algn="l" rtl="0">
              <a:spcBef>
                <a:spcPts val="1920"/>
              </a:spcBef>
              <a:buClr>
                <a:schemeClr val="dk1"/>
              </a:buClr>
              <a:buSzPct val="100000"/>
              <a:buFont typeface="Arial"/>
              <a:buNone/>
            </a:pPr>
            <a:endParaRPr sz="9600" b="1" i="0" u="none" strike="noStrike" cap="none">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390" name="Shape 39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1" i="1" u="none" strike="noStrike" cap="none">
                <a:solidFill>
                  <a:schemeClr val="dk1"/>
                </a:solidFill>
                <a:latin typeface="Calibri"/>
                <a:ea typeface="Calibri"/>
                <a:cs typeface="Calibri"/>
                <a:sym typeface="Calibri"/>
              </a:rPr>
              <a:t>II. In the 1700s, commonalities began based on common language, religion, customs and territory. (Nationalism) Governments used it to unite diverse populations.</a:t>
            </a:r>
          </a:p>
          <a:p>
            <a:pPr marL="742950" marR="0" lvl="1" indent="-28575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South Africa </a:t>
            </a:r>
          </a:p>
        </p:txBody>
      </p:sp>
      <p:sp>
        <p:nvSpPr>
          <p:cNvPr id="811" name="Shape 81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Prior to discovery of gold/diamonds – S. Africa only important for shipping/military</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 Dutch arrived first, set up Cape Town as stopping point for ships</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 1795 British seized Cape Town</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 African Dutch – Boers/Afrikaners moved Northeast</a:t>
            </a:r>
            <a:r>
              <a:rPr lang="en-US" sz="2400" b="1" i="0" u="none" strike="noStrike" cap="none">
                <a:solidFill>
                  <a:schemeClr val="dk1"/>
                </a:solidFill>
                <a:latin typeface="Calibri"/>
                <a:ea typeface="Calibri"/>
                <a:cs typeface="Calibri"/>
                <a:sym typeface="Calibri"/>
              </a:rPr>
              <a:t> where they found diamonds </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Shape 81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Boer Wars 1899-1902</a:t>
            </a:r>
          </a:p>
        </p:txBody>
      </p:sp>
      <p:sp>
        <p:nvSpPr>
          <p:cNvPr id="817" name="Shape 817"/>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2500" b="0" i="0" u="none" strike="noStrike" cap="none">
                <a:solidFill>
                  <a:schemeClr val="dk1"/>
                </a:solidFill>
                <a:latin typeface="Calibri"/>
                <a:ea typeface="Calibri"/>
                <a:cs typeface="Calibri"/>
                <a:sym typeface="Calibri"/>
              </a:rPr>
              <a:t> </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British then fought Dutch (Boers) in bloody battles for resources</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ENG Wins</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All of S. Africa becomes part of British Empire</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Natives have no claims – work mines</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Boers came in contact with Zulus – most fearsome African enemy</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Shaka Zulu in 1816 seized power and united clans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Black Napoleon</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Taught how to fight in organized, efficient fashion</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Warlike, conquering tribe</a:t>
            </a:r>
          </a:p>
          <a:p>
            <a:pPr marL="342900" marR="0" lvl="0" indent="-342900" algn="l" rtl="0">
              <a:lnSpc>
                <a:spcPct val="80000"/>
              </a:lnSpc>
              <a:spcBef>
                <a:spcPts val="496"/>
              </a:spcBef>
              <a:buClr>
                <a:schemeClr val="dk1"/>
              </a:buClr>
              <a:buSzPct val="99200"/>
              <a:buFont typeface="Arial"/>
              <a:buNone/>
            </a:pPr>
            <a:endParaRPr sz="25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Shape 82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Shaka Zulu </a:t>
            </a:r>
          </a:p>
        </p:txBody>
      </p:sp>
      <p:sp>
        <p:nvSpPr>
          <p:cNvPr id="823" name="Shape 82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any man under his command who showed pain, complained, or dropped his weapon was executed on the spot as a coward.</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When a rival tribe defeated by Shaka, he would give them two options – join the Zulu and renounce their native tribe, or receive a catastrophic puncture wound to the brain.  Most of his victims took the significantly more appealing option, and, as a result, Shaka Zulu is one of the few military commanders from history who finished a war with a </a:t>
            </a:r>
            <a:r>
              <a:rPr lang="en-US" sz="2250" b="0" i="1" u="none" strike="noStrike" cap="none">
                <a:solidFill>
                  <a:schemeClr val="dk1"/>
                </a:solidFill>
                <a:latin typeface="Calibri"/>
                <a:ea typeface="Calibri"/>
                <a:cs typeface="Calibri"/>
                <a:sym typeface="Calibri"/>
              </a:rPr>
              <a:t>bigger</a:t>
            </a:r>
            <a:r>
              <a:rPr lang="en-US" sz="2250" b="0" i="0" u="none" strike="noStrike" cap="none">
                <a:solidFill>
                  <a:schemeClr val="dk1"/>
                </a:solidFill>
                <a:latin typeface="Calibri"/>
                <a:ea typeface="Calibri"/>
                <a:cs typeface="Calibri"/>
                <a:sym typeface="Calibri"/>
              </a:rPr>
              <a:t> army than he had when he started.</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At the time of his death ten years later, he led 40,000 warriors, 250,000 citizens, and claimed two million square miles of territory for his people – arguably the most powerful African empire since Ancient Egypt.</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He preferred to charge head-first into battle at the front of his men, decked out in a presumably-awesome-looking uniform made from blue monkey fur </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Shape 82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829" name="Shape 82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Sure, he made diplomatic contact with the British and established some trade routes, but this guy generally preferred mass executions and public witch burnings (he claimed he could "smell" witches) to anything resembling agrarian reform or due process under the law.</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Perhaps the best demonstration of this is how Shaka completely went crazy after his mom died – the distraught ruler ordered a three-month period of mourning for all the Zulu people, in which no one was allowed to eat anything.  Then he killed some cows so that the calves would know what it was like to lose a mother, and went around executing 7,000 people who "didn't look sad enough".</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Shape 83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South Africa after the Boer War</a:t>
            </a:r>
          </a:p>
        </p:txBody>
      </p:sp>
      <p:sp>
        <p:nvSpPr>
          <p:cNvPr id="835" name="Shape 83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Became significant British colony</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Extensive investment in infrastructure</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1910 – colony had its own Constitution</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Only white men could vote</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1912 – African National Congress organized	</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Opposed to colonialism and specific S. African policies</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Modern era of African history began w/ discovery of diamond deposits in 1870s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Increased exploitation of African labor</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White control sharpened racial attitudes already bigoted</a:t>
            </a:r>
          </a:p>
          <a:p>
            <a:pPr marL="1143000" marR="0" lvl="2" indent="-228600" algn="l" rtl="0">
              <a:lnSpc>
                <a:spcPct val="80000"/>
              </a:lnSpc>
              <a:spcBef>
                <a:spcPts val="370"/>
              </a:spcBef>
              <a:buClr>
                <a:schemeClr val="dk1"/>
              </a:buClr>
              <a:buSzPct val="97368"/>
              <a:buFont typeface="Arial"/>
              <a:buChar char="•"/>
            </a:pPr>
            <a:r>
              <a:rPr lang="en-US" sz="1850" b="1" i="0" u="none" strike="noStrike" cap="none">
                <a:solidFill>
                  <a:schemeClr val="dk1"/>
                </a:solidFill>
                <a:latin typeface="Calibri"/>
                <a:ea typeface="Calibri"/>
                <a:cs typeface="Calibri"/>
                <a:sym typeface="Calibri"/>
              </a:rPr>
              <a:t>	</a:t>
            </a:r>
            <a:r>
              <a:rPr lang="en-US" sz="1850" b="0" i="0" u="none" strike="noStrike" cap="none">
                <a:solidFill>
                  <a:schemeClr val="dk1"/>
                </a:solidFill>
                <a:latin typeface="Calibri"/>
                <a:ea typeface="Calibri"/>
                <a:cs typeface="Calibri"/>
                <a:sym typeface="Calibri"/>
              </a:rPr>
              <a:t>Racial segregation in the mines</a:t>
            </a:r>
          </a:p>
          <a:p>
            <a:pPr marL="1143000" marR="0" lvl="2" indent="-228600" algn="l" rtl="0">
              <a:lnSpc>
                <a:spcPct val="80000"/>
              </a:lnSpc>
              <a:spcBef>
                <a:spcPts val="370"/>
              </a:spcBef>
              <a:buClr>
                <a:schemeClr val="dk1"/>
              </a:buClr>
              <a:buSzPct val="97368"/>
              <a:buFont typeface="Arial"/>
              <a:buChar char="•"/>
            </a:pPr>
            <a:r>
              <a:rPr lang="en-US" sz="1850" b="1" i="0" u="none" strike="noStrike" cap="none">
                <a:solidFill>
                  <a:schemeClr val="dk1"/>
                </a:solidFill>
                <a:latin typeface="Calibri"/>
                <a:ea typeface="Calibri"/>
                <a:cs typeface="Calibri"/>
                <a:sym typeface="Calibri"/>
              </a:rPr>
              <a:t>	</a:t>
            </a:r>
            <a:r>
              <a:rPr lang="en-US" sz="1850" b="0" i="0" u="none" strike="noStrike" cap="none">
                <a:solidFill>
                  <a:schemeClr val="dk1"/>
                </a:solidFill>
                <a:latin typeface="Calibri"/>
                <a:ea typeface="Calibri"/>
                <a:cs typeface="Calibri"/>
                <a:sym typeface="Calibri"/>
              </a:rPr>
              <a:t>Laws that restricted African workers</a:t>
            </a:r>
          </a:p>
          <a:p>
            <a:pPr marL="1143000" marR="0" lvl="2" indent="-228600" algn="l" rtl="0">
              <a:lnSpc>
                <a:spcPct val="80000"/>
              </a:lnSpc>
              <a:spcBef>
                <a:spcPts val="370"/>
              </a:spcBef>
              <a:buClr>
                <a:schemeClr val="dk1"/>
              </a:buClr>
              <a:buSzPct val="97368"/>
              <a:buFont typeface="Arial"/>
              <a:buChar char="•"/>
            </a:pPr>
            <a:r>
              <a:rPr lang="en-US" sz="1850" b="1" i="0" u="none" strike="noStrike" cap="none">
                <a:solidFill>
                  <a:schemeClr val="dk1"/>
                </a:solidFill>
                <a:latin typeface="Calibri"/>
                <a:ea typeface="Calibri"/>
                <a:cs typeface="Calibri"/>
                <a:sym typeface="Calibri"/>
              </a:rPr>
              <a:t>	</a:t>
            </a:r>
            <a:r>
              <a:rPr lang="en-US" sz="1850" b="0" i="0" u="none" strike="noStrike" cap="none">
                <a:solidFill>
                  <a:schemeClr val="dk1"/>
                </a:solidFill>
                <a:latin typeface="Calibri"/>
                <a:ea typeface="Calibri"/>
                <a:cs typeface="Calibri"/>
                <a:sym typeface="Calibri"/>
              </a:rPr>
              <a:t>Set precedent for Apartheid laws later </a:t>
            </a:r>
          </a:p>
          <a:p>
            <a:pPr marL="342900" marR="0" lvl="0" indent="-342900" algn="l" rtl="0">
              <a:lnSpc>
                <a:spcPct val="80000"/>
              </a:lnSpc>
              <a:spcBef>
                <a:spcPts val="496"/>
              </a:spcBef>
              <a:buClr>
                <a:schemeClr val="dk1"/>
              </a:buClr>
              <a:buSzPct val="99200"/>
              <a:buFont typeface="Arial"/>
              <a:buNone/>
            </a:pPr>
            <a:endParaRPr sz="25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Europe in Egypt</a:t>
            </a:r>
          </a:p>
        </p:txBody>
      </p:sp>
      <p:sp>
        <p:nvSpPr>
          <p:cNvPr id="841" name="Shape 84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Ottoman Empire ruled Egypt, but didn’t industrialize and was failing</a:t>
            </a:r>
          </a:p>
          <a:p>
            <a:pPr marL="342900" marR="0" lvl="0" indent="-342900" algn="l" rtl="0">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Muhammad Ali takes over and makes in independent/industrial</a:t>
            </a:r>
          </a:p>
          <a:p>
            <a:pPr marL="342900" marR="0" lvl="0" indent="-342900" algn="l" rtl="0">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Works with France to build Suez Canal, borrows money from England to pay for it</a:t>
            </a:r>
          </a:p>
          <a:p>
            <a:pPr marL="342900" marR="0" lvl="0" indent="-342900" algn="l" rtl="0">
              <a:spcBef>
                <a:spcPts val="590"/>
              </a:spcBef>
              <a:buClr>
                <a:schemeClr val="dk1"/>
              </a:buClr>
              <a:buSzPct val="98333"/>
              <a:buFont typeface="Arial"/>
              <a:buChar char="•"/>
            </a:pPr>
            <a:r>
              <a:rPr lang="en-US" sz="2950" b="0" i="0" u="none" strike="noStrike" cap="none">
                <a:solidFill>
                  <a:schemeClr val="dk1"/>
                </a:solidFill>
                <a:latin typeface="Calibri"/>
                <a:ea typeface="Calibri"/>
                <a:cs typeface="Calibri"/>
                <a:sym typeface="Calibri"/>
              </a:rPr>
              <a:t>Default on debt and England takes over control the canal with France (keeps it until 1956) </a:t>
            </a:r>
          </a:p>
          <a:p>
            <a:pPr marL="742950" marR="0" lvl="1" indent="-285750" algn="l" rtl="0">
              <a:spcBef>
                <a:spcPts val="520"/>
              </a:spcBef>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Taken back by Egypt by threat of force </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Berlin Conference (Berlin Pizza)</a:t>
            </a:r>
          </a:p>
        </p:txBody>
      </p:sp>
      <p:sp>
        <p:nvSpPr>
          <p:cNvPr id="847" name="Shape 847"/>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2500" b="0" i="0" u="none" strike="noStrike" cap="none">
                <a:solidFill>
                  <a:schemeClr val="dk1"/>
                </a:solidFill>
                <a:latin typeface="Calibri"/>
                <a:ea typeface="Calibri"/>
                <a:cs typeface="Calibri"/>
                <a:sym typeface="Calibri"/>
              </a:rPr>
              <a:t>1884 – Otto von Bismarck hosted major European power</a:t>
            </a:r>
          </a:p>
          <a:p>
            <a:pPr marL="0" marR="0" lvl="0" indent="0" algn="l" rtl="0">
              <a:lnSpc>
                <a:spcPct val="80000"/>
              </a:lnSpc>
              <a:spcBef>
                <a:spcPts val="500"/>
              </a:spcBef>
              <a:buClr>
                <a:schemeClr val="dk1"/>
              </a:buClr>
              <a:buSzPct val="25000"/>
              <a:buFont typeface="Arial"/>
              <a:buNone/>
            </a:pPr>
            <a:r>
              <a:rPr lang="en-US" sz="2500" b="0" i="0" u="none" strike="noStrike" cap="none">
                <a:solidFill>
                  <a:schemeClr val="dk1"/>
                </a:solidFill>
                <a:latin typeface="Calibri"/>
                <a:ea typeface="Calibri"/>
                <a:cs typeface="Calibri"/>
                <a:sym typeface="Calibri"/>
              </a:rPr>
              <a:t>2. Set up rules for how future colonization and boundaries would be determined</a:t>
            </a:r>
          </a:p>
          <a:p>
            <a:pPr marL="0" marR="0" lvl="0" indent="0" algn="l" rtl="0">
              <a:lnSpc>
                <a:spcPct val="80000"/>
              </a:lnSpc>
              <a:spcBef>
                <a:spcPts val="500"/>
              </a:spcBef>
              <a:buClr>
                <a:schemeClr val="dk1"/>
              </a:buClr>
              <a:buSzPct val="25000"/>
              <a:buFont typeface="Arial"/>
              <a:buNone/>
            </a:pPr>
            <a:r>
              <a:rPr lang="en-US" sz="2500" b="0" i="0" u="none" strike="noStrike" cap="none">
                <a:solidFill>
                  <a:schemeClr val="dk1"/>
                </a:solidFill>
                <a:latin typeface="Calibri"/>
                <a:ea typeface="Calibri"/>
                <a:cs typeface="Calibri"/>
                <a:sym typeface="Calibri"/>
              </a:rPr>
              <a:t>	Europeans left Congress in haste – on your mark, get set, go</a:t>
            </a:r>
          </a:p>
          <a:p>
            <a:pPr marL="0" marR="0" lvl="0" indent="0" algn="l" rtl="0">
              <a:lnSpc>
                <a:spcPct val="80000"/>
              </a:lnSpc>
              <a:spcBef>
                <a:spcPts val="500"/>
              </a:spcBef>
              <a:buClr>
                <a:schemeClr val="dk1"/>
              </a:buClr>
              <a:buSzPct val="25000"/>
              <a:buFont typeface="Arial"/>
              <a:buNone/>
            </a:pPr>
            <a:r>
              <a:rPr lang="en-US" sz="2500" b="0" i="0" u="none" strike="noStrike" cap="none">
                <a:solidFill>
                  <a:schemeClr val="dk1"/>
                </a:solidFill>
                <a:latin typeface="Calibri"/>
                <a:ea typeface="Calibri"/>
                <a:cs typeface="Calibri"/>
                <a:sym typeface="Calibri"/>
              </a:rPr>
              <a:t> 	Within three decades almost entire continent colonized</a:t>
            </a:r>
          </a:p>
          <a:p>
            <a:pPr marL="0" marR="0" lvl="0" indent="0" algn="l" rtl="0">
              <a:lnSpc>
                <a:spcPct val="80000"/>
              </a:lnSpc>
              <a:spcBef>
                <a:spcPts val="496"/>
              </a:spcBef>
              <a:buClr>
                <a:schemeClr val="dk1"/>
              </a:buClr>
              <a:buSzPct val="25000"/>
              <a:buFont typeface="Arial"/>
              <a:buNone/>
            </a:pPr>
            <a:endParaRPr sz="2500" b="1" i="0" u="none" strike="noStrike" cap="none">
              <a:solidFill>
                <a:schemeClr val="dk1"/>
              </a:solidFill>
              <a:latin typeface="Calibri"/>
              <a:ea typeface="Calibri"/>
              <a:cs typeface="Calibri"/>
              <a:sym typeface="Calibri"/>
            </a:endParaRPr>
          </a:p>
          <a:p>
            <a:pPr marL="0" marR="0" lvl="0" indent="0" algn="l" rtl="0">
              <a:lnSpc>
                <a:spcPct val="80000"/>
              </a:lnSpc>
              <a:spcBef>
                <a:spcPts val="500"/>
              </a:spcBef>
              <a:buClr>
                <a:schemeClr val="dk1"/>
              </a:buClr>
              <a:buSzPct val="25000"/>
              <a:buFont typeface="Arial"/>
              <a:buNone/>
            </a:pPr>
            <a:r>
              <a:rPr lang="en-US" sz="2500" b="0" i="0" u="none" strike="noStrike" cap="none">
                <a:solidFill>
                  <a:schemeClr val="dk1"/>
                </a:solidFill>
                <a:latin typeface="Calibri"/>
                <a:ea typeface="Calibri"/>
                <a:cs typeface="Calibri"/>
                <a:sym typeface="Calibri"/>
              </a:rPr>
              <a:t>Positives – added substantial infrastructure – railroads, dams, roads</a:t>
            </a:r>
          </a:p>
          <a:p>
            <a:pPr marL="0" marR="0" lvl="0" indent="0" algn="l" rtl="0">
              <a:lnSpc>
                <a:spcPct val="80000"/>
              </a:lnSpc>
              <a:spcBef>
                <a:spcPts val="500"/>
              </a:spcBef>
              <a:buClr>
                <a:schemeClr val="dk1"/>
              </a:buClr>
              <a:buSzPct val="25000"/>
              <a:buFont typeface="Arial"/>
              <a:buNone/>
            </a:pPr>
            <a:r>
              <a:rPr lang="en-US" sz="2500" b="0" i="0" u="none" strike="noStrike" cap="none">
                <a:solidFill>
                  <a:schemeClr val="dk1"/>
                </a:solidFill>
                <a:latin typeface="Calibri"/>
                <a:ea typeface="Calibri"/>
                <a:cs typeface="Calibri"/>
                <a:sym typeface="Calibri"/>
              </a:rPr>
              <a:t>Negatives</a:t>
            </a:r>
          </a:p>
          <a:p>
            <a:pPr marL="0" marR="0" lvl="0" indent="0" algn="l" rtl="0">
              <a:lnSpc>
                <a:spcPct val="80000"/>
              </a:lnSpc>
              <a:spcBef>
                <a:spcPts val="500"/>
              </a:spcBef>
              <a:buClr>
                <a:schemeClr val="dk1"/>
              </a:buClr>
              <a:buSzPct val="25000"/>
              <a:buFont typeface="Arial"/>
              <a:buNone/>
            </a:pPr>
            <a:r>
              <a:rPr lang="en-US" sz="2500" b="0" i="0" u="none" strike="noStrike" cap="none">
                <a:solidFill>
                  <a:schemeClr val="dk1"/>
                </a:solidFill>
                <a:latin typeface="Calibri"/>
                <a:ea typeface="Calibri"/>
                <a:cs typeface="Calibri"/>
                <a:sym typeface="Calibri"/>
              </a:rPr>
              <a:t>	Stripped Africa of its resources</a:t>
            </a:r>
          </a:p>
          <a:p>
            <a:pPr marL="0" marR="0" lvl="0" indent="0" algn="l" rtl="0">
              <a:lnSpc>
                <a:spcPct val="80000"/>
              </a:lnSpc>
              <a:spcBef>
                <a:spcPts val="500"/>
              </a:spcBef>
              <a:buClr>
                <a:schemeClr val="dk1"/>
              </a:buClr>
              <a:buSzPct val="25000"/>
              <a:buFont typeface="Arial"/>
              <a:buNone/>
            </a:pPr>
            <a:r>
              <a:rPr lang="en-US" sz="2500" b="1" i="0" u="none" strike="noStrike" cap="none">
                <a:solidFill>
                  <a:schemeClr val="dk1"/>
                </a:solidFill>
                <a:latin typeface="Calibri"/>
                <a:ea typeface="Calibri"/>
                <a:cs typeface="Calibri"/>
                <a:sym typeface="Calibri"/>
              </a:rPr>
              <a:t>	</a:t>
            </a:r>
            <a:r>
              <a:rPr lang="en-US" sz="2500" b="0" i="0" u="none" strike="noStrike" cap="none">
                <a:solidFill>
                  <a:schemeClr val="dk1"/>
                </a:solidFill>
                <a:latin typeface="Calibri"/>
                <a:ea typeface="Calibri"/>
                <a:cs typeface="Calibri"/>
                <a:sym typeface="Calibri"/>
              </a:rPr>
              <a:t>Treated natives harshly</a:t>
            </a:r>
          </a:p>
          <a:p>
            <a:pPr marL="0" marR="0" lvl="0" indent="0" algn="l" rtl="0">
              <a:lnSpc>
                <a:spcPct val="80000"/>
              </a:lnSpc>
              <a:spcBef>
                <a:spcPts val="500"/>
              </a:spcBef>
              <a:buClr>
                <a:schemeClr val="dk1"/>
              </a:buClr>
              <a:buSzPct val="25000"/>
              <a:buFont typeface="Arial"/>
              <a:buNone/>
            </a:pPr>
            <a:r>
              <a:rPr lang="en-US" sz="2500" b="0" i="0" u="none" strike="noStrike" cap="none">
                <a:solidFill>
                  <a:schemeClr val="dk1"/>
                </a:solidFill>
                <a:latin typeface="Calibri"/>
                <a:ea typeface="Calibri"/>
                <a:cs typeface="Calibri"/>
                <a:sym typeface="Calibri"/>
              </a:rPr>
              <a:t>	Europeans put in positions of authority</a:t>
            </a:r>
          </a:p>
          <a:p>
            <a:pPr marL="342900" marR="0" lvl="0" indent="-342900" algn="l" rtl="0">
              <a:lnSpc>
                <a:spcPct val="80000"/>
              </a:lnSpc>
              <a:spcBef>
                <a:spcPts val="496"/>
              </a:spcBef>
              <a:buClr>
                <a:schemeClr val="dk1"/>
              </a:buClr>
              <a:buSzPct val="99200"/>
              <a:buFont typeface="Arial"/>
              <a:buNone/>
            </a:pPr>
            <a:endParaRPr sz="25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Shape 85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a:solidFill>
                  <a:schemeClr val="dk1"/>
                </a:solidFill>
                <a:latin typeface="Calibri"/>
                <a:ea typeface="Calibri"/>
                <a:cs typeface="Calibri"/>
                <a:sym typeface="Calibri"/>
              </a:rPr>
              <a:t>More negatives of the Berlin Conference </a:t>
            </a:r>
          </a:p>
        </p:txBody>
      </p:sp>
      <p:sp>
        <p:nvSpPr>
          <p:cNvPr id="853" name="Shape 853"/>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	Borders based on European political/economic priorities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Not on African history or culture</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Tribal lands cut in half between two colonies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Two rival tribes brought together under one rule</a:t>
            </a:r>
          </a:p>
          <a:p>
            <a:pPr marL="1143000" marR="0" lvl="2" indent="-228600" algn="l" rtl="0">
              <a:lnSpc>
                <a:spcPct val="80000"/>
              </a:lnSpc>
              <a:spcBef>
                <a:spcPts val="370"/>
              </a:spcBef>
              <a:buClr>
                <a:schemeClr val="dk1"/>
              </a:buClr>
              <a:buSzPct val="97368"/>
              <a:buFont typeface="Arial"/>
              <a:buChar char="•"/>
            </a:pPr>
            <a:r>
              <a:rPr lang="en-US" sz="1850" b="0" i="0" u="none" strike="noStrike" cap="none">
                <a:solidFill>
                  <a:schemeClr val="dk1"/>
                </a:solidFill>
                <a:latin typeface="Calibri"/>
                <a:ea typeface="Calibri"/>
                <a:cs typeface="Calibri"/>
                <a:sym typeface="Calibri"/>
              </a:rPr>
              <a:t>Better for Europe – can’t organize opposition</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Traditional African culture hurt</a:t>
            </a:r>
            <a:r>
              <a:rPr lang="en-US" sz="2500" b="1" i="0" u="none" strike="noStrike" cap="none">
                <a:solidFill>
                  <a:schemeClr val="dk1"/>
                </a:solidFill>
                <a:latin typeface="Calibri"/>
                <a:ea typeface="Calibri"/>
                <a:cs typeface="Calibri"/>
                <a:sym typeface="Calibri"/>
              </a:rPr>
              <a:t>	</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European schools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Christian missionaries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Like elsewhere in global colonial – native culture breaks apart</a:t>
            </a:r>
          </a:p>
          <a:p>
            <a:pPr marL="342900" marR="0" lvl="0" indent="-342900" algn="l" rtl="0">
              <a:lnSpc>
                <a:spcPct val="80000"/>
              </a:lnSpc>
              <a:spcBef>
                <a:spcPts val="500"/>
              </a:spcBef>
              <a:buClr>
                <a:schemeClr val="dk1"/>
              </a:buClr>
              <a:buSzPct val="100000"/>
              <a:buFont typeface="Arial"/>
              <a:buChar char="•"/>
            </a:pPr>
            <a:r>
              <a:rPr lang="en-US" sz="2500" b="0" i="0" u="none" strike="noStrike" cap="none">
                <a:solidFill>
                  <a:schemeClr val="dk1"/>
                </a:solidFill>
                <a:latin typeface="Calibri"/>
                <a:ea typeface="Calibri"/>
                <a:cs typeface="Calibri"/>
                <a:sym typeface="Calibri"/>
              </a:rPr>
              <a:t>Men forced to work on plantations/in mines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Decreased food supplies for families</a:t>
            </a:r>
          </a:p>
          <a:p>
            <a:pPr marL="742950" marR="0" lvl="1" indent="-285750" algn="l" rtl="0">
              <a:lnSpc>
                <a:spcPct val="80000"/>
              </a:lnSpc>
              <a:spcBef>
                <a:spcPts val="430"/>
              </a:spcBef>
              <a:buClr>
                <a:schemeClr val="dk1"/>
              </a:buClr>
              <a:buSzPct val="97727"/>
              <a:buFont typeface="Arial"/>
              <a:buChar char="–"/>
            </a:pPr>
            <a:r>
              <a:rPr lang="en-US" sz="2150" b="0" i="0" u="none" strike="noStrike" cap="none">
                <a:solidFill>
                  <a:schemeClr val="dk1"/>
                </a:solidFill>
                <a:latin typeface="Calibri"/>
                <a:ea typeface="Calibri"/>
                <a:cs typeface="Calibri"/>
                <a:sym typeface="Calibri"/>
              </a:rPr>
              <a:t>Women forced to farm (which they haven't done in centuries)</a:t>
            </a:r>
          </a:p>
          <a:p>
            <a:pPr marL="742950" marR="0" lvl="1" indent="-285750" algn="l" rtl="0">
              <a:lnSpc>
                <a:spcPct val="80000"/>
              </a:lnSpc>
              <a:spcBef>
                <a:spcPts val="434"/>
              </a:spcBef>
              <a:buClr>
                <a:schemeClr val="dk1"/>
              </a:buClr>
              <a:buSzPct val="98636"/>
              <a:buFont typeface="Arial"/>
              <a:buNone/>
            </a:pPr>
            <a:endParaRPr sz="215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buClr>
                <a:schemeClr val="dk1"/>
              </a:buClr>
              <a:buSzPct val="99200"/>
              <a:buFont typeface="Arial"/>
              <a:buNone/>
            </a:pPr>
            <a:endParaRPr sz="25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Shape 85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Imperialism Factors </a:t>
            </a:r>
          </a:p>
        </p:txBody>
      </p:sp>
      <p:sp>
        <p:nvSpPr>
          <p:cNvPr id="859" name="Shape 85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2700" b="0" i="0" u="none" strike="noStrike" cap="none">
                <a:solidFill>
                  <a:schemeClr val="dk1"/>
                </a:solidFill>
                <a:latin typeface="Calibri"/>
                <a:ea typeface="Calibri"/>
                <a:cs typeface="Calibri"/>
                <a:sym typeface="Calibri"/>
              </a:rPr>
              <a:t>Economic</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Need sources for raw materials </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Need a market to sell goods</a:t>
            </a:r>
          </a:p>
          <a:p>
            <a:pPr marL="342900" marR="0" lvl="0" indent="-342900" algn="l" rtl="0">
              <a:lnSpc>
                <a:spcPct val="80000"/>
              </a:lnSpc>
              <a:spcBef>
                <a:spcPts val="540"/>
              </a:spcBef>
              <a:buClr>
                <a:schemeClr val="dk1"/>
              </a:buClr>
              <a:buSzPct val="100000"/>
              <a:buFont typeface="Arial"/>
              <a:buChar char="•"/>
            </a:pPr>
            <a:r>
              <a:rPr lang="en-US" sz="2700" b="0" i="0" u="none" strike="noStrike" cap="none">
                <a:solidFill>
                  <a:schemeClr val="dk1"/>
                </a:solidFill>
                <a:latin typeface="Calibri"/>
                <a:ea typeface="Calibri"/>
                <a:cs typeface="Calibri"/>
                <a:sym typeface="Calibri"/>
              </a:rPr>
              <a:t>Military </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New weapons mean natives always lose</a:t>
            </a:r>
          </a:p>
          <a:p>
            <a:pPr marL="1143000" marR="0" lvl="2" indent="-228600" algn="l" rtl="0">
              <a:lnSpc>
                <a:spcPct val="80000"/>
              </a:lnSpc>
              <a:spcBef>
                <a:spcPts val="410"/>
              </a:spcBef>
              <a:buClr>
                <a:schemeClr val="dk1"/>
              </a:buClr>
              <a:buSzPct val="97619"/>
              <a:buFont typeface="Arial"/>
              <a:buChar char="•"/>
            </a:pPr>
            <a:r>
              <a:rPr lang="en-US" sz="2050" b="0" i="0" u="none" strike="noStrike" cap="none">
                <a:solidFill>
                  <a:schemeClr val="dk1"/>
                </a:solidFill>
                <a:latin typeface="Calibri"/>
                <a:ea typeface="Calibri"/>
                <a:cs typeface="Calibri"/>
                <a:sym typeface="Calibri"/>
              </a:rPr>
              <a:t>Machine guns, steam ships, rifles </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Need coal stations in the ocean for steam ships to refuel (islands)</a:t>
            </a:r>
          </a:p>
          <a:p>
            <a:pPr marL="342900" marR="0" lvl="0" indent="-342900" algn="l" rtl="0">
              <a:lnSpc>
                <a:spcPct val="80000"/>
              </a:lnSpc>
              <a:spcBef>
                <a:spcPts val="540"/>
              </a:spcBef>
              <a:buClr>
                <a:schemeClr val="dk1"/>
              </a:buClr>
              <a:buSzPct val="100000"/>
              <a:buFont typeface="Arial"/>
              <a:buChar char="•"/>
            </a:pPr>
            <a:r>
              <a:rPr lang="en-US" sz="2700" b="0" i="0" u="none" strike="noStrike" cap="none">
                <a:solidFill>
                  <a:schemeClr val="dk1"/>
                </a:solidFill>
                <a:latin typeface="Calibri"/>
                <a:ea typeface="Calibri"/>
                <a:cs typeface="Calibri"/>
                <a:sym typeface="Calibri"/>
              </a:rPr>
              <a:t>Science/Technolgy</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Better maps</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Steam ships</a:t>
            </a:r>
          </a:p>
          <a:p>
            <a:pPr marL="742950" marR="0" lvl="1" indent="-285750" algn="l" rtl="0">
              <a:lnSpc>
                <a:spcPct val="8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Treatments for yellow fever, malaria, sleeping sickness</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Cultural Factors of Imperialism </a:t>
            </a:r>
          </a:p>
        </p:txBody>
      </p:sp>
      <p:sp>
        <p:nvSpPr>
          <p:cNvPr id="865" name="Shape 86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Racial superiority</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Entitled to conquer and colonize areas that seemed “backward”/”primitives</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Cecil Rhodes – Britain/Africa – “I contend that we are the finest race in the world, and the more of it we inhabit, the better it is.”</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Social Darwinism (Survival of the fittest applied to humanity) – Herbert Spencer</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Why do the white people have awesome buildings and all the money? Because they are more fit to thrive.</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That’s why the natives are so poor. </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Those technologically/culturally advanced should conqueir others</a:t>
            </a:r>
          </a:p>
          <a:p>
            <a:pPr marL="342900" marR="0" lvl="0" indent="-342900" algn="l" rtl="0">
              <a:lnSpc>
                <a:spcPct val="80000"/>
              </a:lnSpc>
              <a:spcBef>
                <a:spcPts val="450"/>
              </a:spcBef>
              <a:buClr>
                <a:schemeClr val="dk1"/>
              </a:buClr>
              <a:buSzPct val="97826"/>
              <a:buFont typeface="Arial"/>
              <a:buChar char="•"/>
            </a:pPr>
            <a:r>
              <a:rPr lang="en-US" sz="2250" b="0" i="0" u="none" strike="noStrike" cap="none">
                <a:solidFill>
                  <a:schemeClr val="dk1"/>
                </a:solidFill>
                <a:latin typeface="Calibri"/>
                <a:ea typeface="Calibri"/>
                <a:cs typeface="Calibri"/>
                <a:sym typeface="Calibri"/>
              </a:rPr>
              <a:t>Duty of Westerners to teach/modernize darker-skinned “primitive” peoples</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Rudyard Kipling – “White Man’s Burden”</a:t>
            </a:r>
          </a:p>
          <a:p>
            <a:pPr marL="742950" marR="0" lvl="1" indent="-285750" algn="l" rtl="0">
              <a:lnSpc>
                <a:spcPct val="80000"/>
              </a:lnSpc>
              <a:spcBef>
                <a:spcPts val="390"/>
              </a:spcBef>
              <a:buClr>
                <a:schemeClr val="dk1"/>
              </a:buClr>
              <a:buSzPct val="97500"/>
              <a:buFont typeface="Arial"/>
              <a:buChar char="–"/>
            </a:pPr>
            <a:r>
              <a:rPr lang="en-US" sz="1950" b="0" i="0" u="none" strike="noStrike" cap="none">
                <a:solidFill>
                  <a:schemeClr val="dk1"/>
                </a:solidFill>
                <a:latin typeface="Calibri"/>
                <a:ea typeface="Calibri"/>
                <a:cs typeface="Calibri"/>
                <a:sym typeface="Calibri"/>
              </a:rPr>
              <a:t>A bit condescending? Or heartfelt desire to civilize?</a:t>
            </a:r>
          </a:p>
          <a:p>
            <a:pPr marL="342900" marR="0" lvl="0" indent="-342900" algn="l" rtl="0">
              <a:lnSpc>
                <a:spcPct val="80000"/>
              </a:lnSpc>
              <a:spcBef>
                <a:spcPts val="448"/>
              </a:spcBef>
              <a:buClr>
                <a:schemeClr val="dk1"/>
              </a:buClr>
              <a:buSzPct val="97391"/>
              <a:buFont typeface="Arial"/>
              <a:buNone/>
            </a:pPr>
            <a:endParaRPr sz="225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396" name="Shape 396"/>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1" i="1" u="none" strike="noStrike" cap="none">
                <a:solidFill>
                  <a:schemeClr val="dk1"/>
                </a:solidFill>
                <a:latin typeface="Calibri"/>
                <a:ea typeface="Calibri"/>
                <a:cs typeface="Calibri"/>
                <a:sym typeface="Calibri"/>
              </a:rPr>
              <a:t>III. Ppl continued to grow discontented with imperial rule which led to reform and revolution.</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Subject challenged strong imperial governments.</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Marathas (southern Indian Hindus) rose up against Mughal Empire.</a:t>
            </a:r>
          </a:p>
          <a:p>
            <a:pPr marL="1143000" marR="0" lvl="2" indent="-2286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Took much of southern India and allied with Mughals to fight Afghans.</a:t>
            </a:r>
          </a:p>
        </p:txBody>
      </p:sp>
    </p:spTree>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Shape 870"/>
          <p:cNvSpPr txBox="1">
            <a:spLocks noGrp="1"/>
          </p:cNvSpPr>
          <p:nvPr>
            <p:ph type="title"/>
          </p:nvPr>
        </p:nvSpPr>
        <p:spPr>
          <a:xfrm>
            <a:off x="457200" y="0"/>
            <a:ext cx="8229600" cy="141763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White Man’s Burden</a:t>
            </a:r>
          </a:p>
        </p:txBody>
      </p:sp>
      <p:sp>
        <p:nvSpPr>
          <p:cNvPr id="871" name="Shape 871"/>
          <p:cNvSpPr/>
          <p:nvPr/>
        </p:nvSpPr>
        <p:spPr>
          <a:xfrm>
            <a:off x="0" y="1143000"/>
            <a:ext cx="9144000" cy="56323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Take up the White Man’s burden— </a:t>
            </a:r>
          </a:p>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Send forth the best ye breed— </a:t>
            </a:r>
          </a:p>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Go send your sons to exile </a:t>
            </a:r>
          </a:p>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To serve your captives' need </a:t>
            </a:r>
          </a:p>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To wait in heavy harness </a:t>
            </a:r>
          </a:p>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On fluttered folk and wild— </a:t>
            </a:r>
          </a:p>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Your new-caught, sullen peoples, </a:t>
            </a:r>
          </a:p>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Half devil and half child </a:t>
            </a:r>
          </a:p>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Take up the White Man’s burden</a:t>
            </a: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Shape 87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a:solidFill>
                  <a:schemeClr val="dk1"/>
                </a:solidFill>
                <a:latin typeface="Calibri"/>
                <a:ea typeface="Calibri"/>
                <a:cs typeface="Calibri"/>
                <a:sym typeface="Calibri"/>
              </a:rPr>
              <a:t>“The Sun Never Sets on the British Empire”</a:t>
            </a:r>
          </a:p>
        </p:txBody>
      </p:sp>
      <p:pic>
        <p:nvPicPr>
          <p:cNvPr id="877" name="Shape 877"/>
          <p:cNvPicPr preferRelativeResize="0"/>
          <p:nvPr/>
        </p:nvPicPr>
        <p:blipFill rotWithShape="1">
          <a:blip r:embed="rId3">
            <a:alphaModFix/>
          </a:blip>
          <a:srcRect/>
          <a:stretch/>
        </p:blipFill>
        <p:spPr>
          <a:xfrm>
            <a:off x="0" y="1416392"/>
            <a:ext cx="9144000" cy="5486399"/>
          </a:xfrm>
          <a:prstGeom prst="rect">
            <a:avLst/>
          </a:prstGeom>
          <a:noFill/>
          <a:ln>
            <a:noFill/>
          </a:ln>
        </p:spPr>
      </p:pic>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Shape 882"/>
          <p:cNvSpPr txBox="1">
            <a:spLocks noGrp="1"/>
          </p:cNvSpPr>
          <p:nvPr>
            <p:ph idx="1"/>
          </p:nvPr>
        </p:nvSpPr>
        <p:spPr>
          <a:xfrm>
            <a:off x="0" y="0"/>
            <a:ext cx="9144000" cy="68580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Qing Dynasty (Last Dynasty) </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1800 Qing Dynasty at height of power. 100 yrs later, it collapses</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Reasons</a:t>
            </a:r>
          </a:p>
          <a:p>
            <a:pPr marL="742950" marR="0" lvl="1" indent="-28575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	Pressure from West</a:t>
            </a:r>
          </a:p>
          <a:p>
            <a:pPr marL="742950" marR="0" lvl="1" indent="-28575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	Corruption</a:t>
            </a:r>
          </a:p>
          <a:p>
            <a:pPr marL="742950" marR="0" lvl="1" indent="-28575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	Pop growth/food shortage</a:t>
            </a:r>
          </a:p>
          <a:p>
            <a:pPr marL="342900" marR="0" lvl="0" indent="-342900" algn="l" rtl="0">
              <a:spcBef>
                <a:spcPts val="880"/>
              </a:spcBef>
              <a:buClr>
                <a:schemeClr val="dk1"/>
              </a:buClr>
              <a:buSzPct val="25000"/>
              <a:buFont typeface="Arial"/>
              <a:buNone/>
            </a:pPr>
            <a:r>
              <a:rPr lang="en-US" sz="4400" b="0" i="0" u="none" strike="noStrike" cap="none">
                <a:solidFill>
                  <a:schemeClr val="dk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2">
                                            <p:txEl>
                                              <p:pRg st="0" end="0"/>
                                            </p:txEl>
                                          </p:spTgt>
                                        </p:tgtEl>
                                        <p:attrNameLst>
                                          <p:attrName>style.visibility</p:attrName>
                                        </p:attrNameLst>
                                      </p:cBhvr>
                                      <p:to>
                                        <p:strVal val="visible"/>
                                      </p:to>
                                    </p:set>
                                    <p:animEffect transition="in" filter="fade">
                                      <p:cBhvr>
                                        <p:cTn id="7" dur="2000"/>
                                        <p:tgtEl>
                                          <p:spTgt spid="8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2">
                                            <p:txEl>
                                              <p:pRg st="1" end="1"/>
                                            </p:txEl>
                                          </p:spTgt>
                                        </p:tgtEl>
                                        <p:attrNameLst>
                                          <p:attrName>style.visibility</p:attrName>
                                        </p:attrNameLst>
                                      </p:cBhvr>
                                      <p:to>
                                        <p:strVal val="visible"/>
                                      </p:to>
                                    </p:set>
                                    <p:animEffect transition="in" filter="fade">
                                      <p:cBhvr>
                                        <p:cTn id="12" dur="2000"/>
                                        <p:tgtEl>
                                          <p:spTgt spid="8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2">
                                            <p:txEl>
                                              <p:pRg st="2" end="2"/>
                                            </p:txEl>
                                          </p:spTgt>
                                        </p:tgtEl>
                                        <p:attrNameLst>
                                          <p:attrName>style.visibility</p:attrName>
                                        </p:attrNameLst>
                                      </p:cBhvr>
                                      <p:to>
                                        <p:strVal val="visible"/>
                                      </p:to>
                                    </p:set>
                                    <p:animEffect transition="in" filter="fade">
                                      <p:cBhvr>
                                        <p:cTn id="17" dur="2000"/>
                                        <p:tgtEl>
                                          <p:spTgt spid="8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2">
                                            <p:txEl>
                                              <p:pRg st="3" end="3"/>
                                            </p:txEl>
                                          </p:spTgt>
                                        </p:tgtEl>
                                        <p:attrNameLst>
                                          <p:attrName>style.visibility</p:attrName>
                                        </p:attrNameLst>
                                      </p:cBhvr>
                                      <p:to>
                                        <p:strVal val="visible"/>
                                      </p:to>
                                    </p:set>
                                    <p:animEffect transition="in" filter="fade">
                                      <p:cBhvr>
                                        <p:cTn id="22" dur="2000"/>
                                        <p:tgtEl>
                                          <p:spTgt spid="8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2">
                                            <p:txEl>
                                              <p:pRg st="4" end="4"/>
                                            </p:txEl>
                                          </p:spTgt>
                                        </p:tgtEl>
                                        <p:attrNameLst>
                                          <p:attrName>style.visibility</p:attrName>
                                        </p:attrNameLst>
                                      </p:cBhvr>
                                      <p:to>
                                        <p:strVal val="visible"/>
                                      </p:to>
                                    </p:set>
                                    <p:animEffect transition="in" filter="fade">
                                      <p:cBhvr>
                                        <p:cTn id="27" dur="2000"/>
                                        <p:tgtEl>
                                          <p:spTgt spid="8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2">
                                            <p:txEl>
                                              <p:pRg st="5" end="5"/>
                                            </p:txEl>
                                          </p:spTgt>
                                        </p:tgtEl>
                                        <p:attrNameLst>
                                          <p:attrName>style.visibility</p:attrName>
                                        </p:attrNameLst>
                                      </p:cBhvr>
                                      <p:to>
                                        <p:strVal val="visible"/>
                                      </p:to>
                                    </p:set>
                                    <p:animEffect transition="in" filter="fade">
                                      <p:cBhvr>
                                        <p:cTn id="32" dur="2000"/>
                                        <p:tgtEl>
                                          <p:spTgt spid="8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2">
                                            <p:txEl>
                                              <p:pRg st="6" end="6"/>
                                            </p:txEl>
                                          </p:spTgt>
                                        </p:tgtEl>
                                        <p:attrNameLst>
                                          <p:attrName>style.visibility</p:attrName>
                                        </p:attrNameLst>
                                      </p:cBhvr>
                                      <p:to>
                                        <p:strVal val="visible"/>
                                      </p:to>
                                    </p:set>
                                    <p:animEffect transition="in" filter="fade">
                                      <p:cBhvr>
                                        <p:cTn id="37" dur="2000"/>
                                        <p:tgtEl>
                                          <p:spTgt spid="8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Shape 887"/>
          <p:cNvSpPr txBox="1">
            <a:spLocks noGrp="1"/>
          </p:cNvSpPr>
          <p:nvPr>
            <p:ph idx="1"/>
          </p:nvPr>
        </p:nvSpPr>
        <p:spPr>
          <a:xfrm>
            <a:off x="0" y="0"/>
            <a:ext cx="9144000" cy="68580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Opium War</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CHN makes ENG only trade in Guangzhou (GWONG-JO) </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ENG imports more from CHN than it exports to it, has to pay w/ silver</a:t>
            </a:r>
          </a:p>
          <a:p>
            <a:pPr marL="742950" marR="0" lvl="1" indent="-285750" algn="l" rtl="0">
              <a:spcBef>
                <a:spcPts val="800"/>
              </a:spcBef>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AKA imbalance of trade </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Frustrated, ENG starts trading opium</a:t>
            </a:r>
          </a:p>
          <a:p>
            <a:pPr marL="342900" marR="0" lvl="0" indent="-342900" algn="l" rtl="0">
              <a:spcBef>
                <a:spcPts val="880"/>
              </a:spcBef>
              <a:buClr>
                <a:schemeClr val="dk1"/>
              </a:buClr>
              <a:buSzPct val="25000"/>
              <a:buFont typeface="Arial"/>
              <a:buNone/>
            </a:pPr>
            <a:r>
              <a:rPr lang="en-US" sz="4400" b="0" i="0" u="none" strike="noStrike" cap="none">
                <a:solidFill>
                  <a:schemeClr val="dk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7">
                                            <p:txEl>
                                              <p:pRg st="0" end="0"/>
                                            </p:txEl>
                                          </p:spTgt>
                                        </p:tgtEl>
                                        <p:attrNameLst>
                                          <p:attrName>style.visibility</p:attrName>
                                        </p:attrNameLst>
                                      </p:cBhvr>
                                      <p:to>
                                        <p:strVal val="visible"/>
                                      </p:to>
                                    </p:set>
                                    <p:animEffect transition="in" filter="fade">
                                      <p:cBhvr>
                                        <p:cTn id="7" dur="2000"/>
                                        <p:tgtEl>
                                          <p:spTgt spid="8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7">
                                            <p:txEl>
                                              <p:pRg st="1" end="1"/>
                                            </p:txEl>
                                          </p:spTgt>
                                        </p:tgtEl>
                                        <p:attrNameLst>
                                          <p:attrName>style.visibility</p:attrName>
                                        </p:attrNameLst>
                                      </p:cBhvr>
                                      <p:to>
                                        <p:strVal val="visible"/>
                                      </p:to>
                                    </p:set>
                                    <p:animEffect transition="in" filter="fade">
                                      <p:cBhvr>
                                        <p:cTn id="12" dur="2000"/>
                                        <p:tgtEl>
                                          <p:spTgt spid="8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7">
                                            <p:txEl>
                                              <p:pRg st="2" end="2"/>
                                            </p:txEl>
                                          </p:spTgt>
                                        </p:tgtEl>
                                        <p:attrNameLst>
                                          <p:attrName>style.visibility</p:attrName>
                                        </p:attrNameLst>
                                      </p:cBhvr>
                                      <p:to>
                                        <p:strVal val="visible"/>
                                      </p:to>
                                    </p:set>
                                    <p:animEffect transition="in" filter="fade">
                                      <p:cBhvr>
                                        <p:cTn id="17" dur="2000"/>
                                        <p:tgtEl>
                                          <p:spTgt spid="8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7">
                                            <p:txEl>
                                              <p:pRg st="3" end="3"/>
                                            </p:txEl>
                                          </p:spTgt>
                                        </p:tgtEl>
                                        <p:attrNameLst>
                                          <p:attrName>style.visibility</p:attrName>
                                        </p:attrNameLst>
                                      </p:cBhvr>
                                      <p:to>
                                        <p:strVal val="visible"/>
                                      </p:to>
                                    </p:set>
                                    <p:animEffect transition="in" filter="fade">
                                      <p:cBhvr>
                                        <p:cTn id="22" dur="2000"/>
                                        <p:tgtEl>
                                          <p:spTgt spid="8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7">
                                            <p:txEl>
                                              <p:pRg st="4" end="4"/>
                                            </p:txEl>
                                          </p:spTgt>
                                        </p:tgtEl>
                                        <p:attrNameLst>
                                          <p:attrName>style.visibility</p:attrName>
                                        </p:attrNameLst>
                                      </p:cBhvr>
                                      <p:to>
                                        <p:strVal val="visible"/>
                                      </p:to>
                                    </p:set>
                                    <p:animEffect transition="in" filter="fade">
                                      <p:cBhvr>
                                        <p:cTn id="27" dur="2000"/>
                                        <p:tgtEl>
                                          <p:spTgt spid="8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7">
                                            <p:txEl>
                                              <p:pRg st="5" end="5"/>
                                            </p:txEl>
                                          </p:spTgt>
                                        </p:tgtEl>
                                        <p:attrNameLst>
                                          <p:attrName>style.visibility</p:attrName>
                                        </p:attrNameLst>
                                      </p:cBhvr>
                                      <p:to>
                                        <p:strVal val="visible"/>
                                      </p:to>
                                    </p:set>
                                    <p:animEffect transition="in" filter="fade">
                                      <p:cBhvr>
                                        <p:cTn id="32" dur="2000"/>
                                        <p:tgtEl>
                                          <p:spTgt spid="8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a:spLocks noGrp="1"/>
          </p:cNvSpPr>
          <p:nvPr>
            <p:ph idx="1"/>
          </p:nvPr>
        </p:nvSpPr>
        <p:spPr>
          <a:xfrm>
            <a:off x="0" y="0"/>
            <a:ext cx="9144000" cy="68580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Grown in IND by BEIC, sent to CHN</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CHN gov opposes. </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Stops ENG ships and make them surrender Opium. Opium War starts</a:t>
            </a:r>
          </a:p>
          <a:p>
            <a:pPr marL="342900" marR="0" lvl="0" indent="-342900" algn="l" rtl="0">
              <a:spcBef>
                <a:spcPts val="880"/>
              </a:spcBef>
              <a:buClr>
                <a:schemeClr val="dk1"/>
              </a:buClr>
              <a:buSzPct val="100000"/>
              <a:buFont typeface="Arial"/>
              <a:buChar char="•"/>
            </a:pPr>
            <a:r>
              <a:rPr lang="en-US" sz="4400" b="0" i="0" u="none" strike="noStrike" cap="none">
                <a:solidFill>
                  <a:schemeClr val="dk1"/>
                </a:solidFill>
                <a:latin typeface="Calibri"/>
                <a:ea typeface="Calibri"/>
                <a:cs typeface="Calibri"/>
                <a:sym typeface="Calibri"/>
              </a:rPr>
              <a:t>ENG crushes them.  </a:t>
            </a:r>
          </a:p>
          <a:p>
            <a:pPr marL="342900" marR="0" lvl="0" indent="-342900" algn="l" rtl="0">
              <a:spcBef>
                <a:spcPts val="880"/>
              </a:spcBef>
              <a:buClr>
                <a:schemeClr val="dk1"/>
              </a:buClr>
              <a:buSzPct val="25000"/>
              <a:buFont typeface="Arial"/>
              <a:buNone/>
            </a:pPr>
            <a:r>
              <a:rPr lang="en-US" sz="4400" b="0" i="0" u="none" strike="noStrike" cap="none">
                <a:solidFill>
                  <a:schemeClr val="dk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2">
                                            <p:txEl>
                                              <p:pRg st="0" end="0"/>
                                            </p:txEl>
                                          </p:spTgt>
                                        </p:tgtEl>
                                        <p:attrNameLst>
                                          <p:attrName>style.visibility</p:attrName>
                                        </p:attrNameLst>
                                      </p:cBhvr>
                                      <p:to>
                                        <p:strVal val="visible"/>
                                      </p:to>
                                    </p:set>
                                    <p:animEffect transition="in" filter="fade">
                                      <p:cBhvr>
                                        <p:cTn id="7" dur="2000"/>
                                        <p:tgtEl>
                                          <p:spTgt spid="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2">
                                            <p:txEl>
                                              <p:pRg st="1" end="1"/>
                                            </p:txEl>
                                          </p:spTgt>
                                        </p:tgtEl>
                                        <p:attrNameLst>
                                          <p:attrName>style.visibility</p:attrName>
                                        </p:attrNameLst>
                                      </p:cBhvr>
                                      <p:to>
                                        <p:strVal val="visible"/>
                                      </p:to>
                                    </p:set>
                                    <p:animEffect transition="in" filter="fade">
                                      <p:cBhvr>
                                        <p:cTn id="12" dur="2000"/>
                                        <p:tgtEl>
                                          <p:spTgt spid="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2">
                                            <p:txEl>
                                              <p:pRg st="2" end="2"/>
                                            </p:txEl>
                                          </p:spTgt>
                                        </p:tgtEl>
                                        <p:attrNameLst>
                                          <p:attrName>style.visibility</p:attrName>
                                        </p:attrNameLst>
                                      </p:cBhvr>
                                      <p:to>
                                        <p:strVal val="visible"/>
                                      </p:to>
                                    </p:set>
                                    <p:animEffect transition="in" filter="fade">
                                      <p:cBhvr>
                                        <p:cTn id="17" dur="2000"/>
                                        <p:tgtEl>
                                          <p:spTgt spid="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2">
                                            <p:txEl>
                                              <p:pRg st="3" end="3"/>
                                            </p:txEl>
                                          </p:spTgt>
                                        </p:tgtEl>
                                        <p:attrNameLst>
                                          <p:attrName>style.visibility</p:attrName>
                                        </p:attrNameLst>
                                      </p:cBhvr>
                                      <p:to>
                                        <p:strVal val="visible"/>
                                      </p:to>
                                    </p:set>
                                    <p:animEffect transition="in" filter="fade">
                                      <p:cBhvr>
                                        <p:cTn id="22" dur="2000"/>
                                        <p:tgtEl>
                                          <p:spTgt spid="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2">
                                            <p:txEl>
                                              <p:pRg st="4" end="4"/>
                                            </p:txEl>
                                          </p:spTgt>
                                        </p:tgtEl>
                                        <p:attrNameLst>
                                          <p:attrName>style.visibility</p:attrName>
                                        </p:attrNameLst>
                                      </p:cBhvr>
                                      <p:to>
                                        <p:strVal val="visible"/>
                                      </p:to>
                                    </p:set>
                                    <p:animEffect transition="in" filter="fade">
                                      <p:cBhvr>
                                        <p:cTn id="27" dur="2000"/>
                                        <p:tgtEl>
                                          <p:spTgt spid="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Shape 897"/>
          <p:cNvSpPr txBox="1">
            <a:spLocks noGrp="1"/>
          </p:cNvSpPr>
          <p:nvPr>
            <p:ph idx="1"/>
          </p:nvPr>
        </p:nvSpPr>
        <p:spPr>
          <a:xfrm>
            <a:off x="0" y="0"/>
            <a:ext cx="9144000" cy="68580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4100" b="0" i="0" u="none" strike="noStrike" cap="none">
                <a:solidFill>
                  <a:schemeClr val="dk1"/>
                </a:solidFill>
                <a:latin typeface="Calibri"/>
                <a:ea typeface="Calibri"/>
                <a:cs typeface="Calibri"/>
                <a:sym typeface="Calibri"/>
              </a:rPr>
              <a:t>Treaty of Nanjing (1842) </a:t>
            </a:r>
          </a:p>
          <a:p>
            <a:pPr marL="342900" marR="0" lvl="0" indent="-342900" algn="l" rtl="0">
              <a:lnSpc>
                <a:spcPct val="80000"/>
              </a:lnSpc>
              <a:spcBef>
                <a:spcPts val="820"/>
              </a:spcBef>
              <a:buClr>
                <a:schemeClr val="dk1"/>
              </a:buClr>
              <a:buSzPct val="100000"/>
              <a:buFont typeface="Arial"/>
              <a:buChar char="•"/>
            </a:pPr>
            <a:r>
              <a:rPr lang="en-US" sz="4100" b="0" i="0" u="none" strike="noStrike" cap="none">
                <a:solidFill>
                  <a:schemeClr val="dk1"/>
                </a:solidFill>
                <a:latin typeface="Calibri"/>
                <a:ea typeface="Calibri"/>
                <a:cs typeface="Calibri"/>
                <a:sym typeface="Calibri"/>
              </a:rPr>
              <a:t>	Open 5 cities for ENG trade</a:t>
            </a:r>
          </a:p>
          <a:p>
            <a:pPr marL="342900" marR="0" lvl="0" indent="-342900" algn="l" rtl="0">
              <a:lnSpc>
                <a:spcPct val="80000"/>
              </a:lnSpc>
              <a:spcBef>
                <a:spcPts val="820"/>
              </a:spcBef>
              <a:buClr>
                <a:schemeClr val="dk1"/>
              </a:buClr>
              <a:buSzPct val="100000"/>
              <a:buFont typeface="Arial"/>
              <a:buChar char="•"/>
            </a:pPr>
            <a:r>
              <a:rPr lang="en-US" sz="4100" b="0" i="0" u="none" strike="noStrike" cap="none">
                <a:solidFill>
                  <a:schemeClr val="dk1"/>
                </a:solidFill>
                <a:latin typeface="Calibri"/>
                <a:ea typeface="Calibri"/>
                <a:cs typeface="Calibri"/>
                <a:sym typeface="Calibri"/>
              </a:rPr>
              <a:t>	Low taxes in ENG goods</a:t>
            </a:r>
          </a:p>
          <a:p>
            <a:pPr marL="342900" marR="0" lvl="0" indent="-342900" algn="l" rtl="0">
              <a:lnSpc>
                <a:spcPct val="80000"/>
              </a:lnSpc>
              <a:spcBef>
                <a:spcPts val="820"/>
              </a:spcBef>
              <a:buClr>
                <a:schemeClr val="dk1"/>
              </a:buClr>
              <a:buSzPct val="100000"/>
              <a:buFont typeface="Arial"/>
              <a:buChar char="•"/>
            </a:pPr>
            <a:r>
              <a:rPr lang="en-US" sz="4100" b="0" i="0" u="none" strike="noStrike" cap="none">
                <a:solidFill>
                  <a:schemeClr val="dk1"/>
                </a:solidFill>
                <a:latin typeface="Calibri"/>
                <a:ea typeface="Calibri"/>
                <a:cs typeface="Calibri"/>
                <a:sym typeface="Calibri"/>
              </a:rPr>
              <a:t>	CHN pays for war</a:t>
            </a:r>
          </a:p>
          <a:p>
            <a:pPr marL="342900" marR="0" lvl="0" indent="-342900" algn="l" rtl="0">
              <a:lnSpc>
                <a:spcPct val="80000"/>
              </a:lnSpc>
              <a:spcBef>
                <a:spcPts val="820"/>
              </a:spcBef>
              <a:buClr>
                <a:schemeClr val="dk1"/>
              </a:buClr>
              <a:buSzPct val="100000"/>
              <a:buFont typeface="Arial"/>
              <a:buChar char="•"/>
            </a:pPr>
            <a:r>
              <a:rPr lang="en-US" sz="4100" b="0" i="0" u="none" strike="noStrike" cap="none">
                <a:solidFill>
                  <a:schemeClr val="dk1"/>
                </a:solidFill>
                <a:latin typeface="Calibri"/>
                <a:ea typeface="Calibri"/>
                <a:cs typeface="Calibri"/>
                <a:sym typeface="Calibri"/>
              </a:rPr>
              <a:t>	ENG gets island of Hong Kong (returned in 1997) 99 yr lease</a:t>
            </a:r>
          </a:p>
          <a:p>
            <a:pPr marL="342900" marR="0" lvl="0" indent="-342900" algn="l" rtl="0">
              <a:lnSpc>
                <a:spcPct val="80000"/>
              </a:lnSpc>
              <a:spcBef>
                <a:spcPts val="820"/>
              </a:spcBef>
              <a:buClr>
                <a:schemeClr val="dk1"/>
              </a:buClr>
              <a:buSzPct val="100000"/>
              <a:buFont typeface="Arial"/>
              <a:buChar char="•"/>
            </a:pPr>
            <a:r>
              <a:rPr lang="en-US" sz="4100" b="0" i="0" u="none" strike="noStrike" cap="none">
                <a:solidFill>
                  <a:schemeClr val="dk1"/>
                </a:solidFill>
                <a:latin typeface="Calibri"/>
                <a:ea typeface="Calibri"/>
                <a:cs typeface="Calibri"/>
                <a:sym typeface="Calibri"/>
              </a:rPr>
              <a:t>	Extraterritoriality – ENG living in CHN don’t have to follow CHN laws</a:t>
            </a:r>
          </a:p>
          <a:p>
            <a:pPr marL="342900" marR="0" lvl="0" indent="-342900" algn="l" rtl="0">
              <a:lnSpc>
                <a:spcPct val="80000"/>
              </a:lnSpc>
              <a:spcBef>
                <a:spcPts val="820"/>
              </a:spcBef>
              <a:buClr>
                <a:schemeClr val="dk1"/>
              </a:buClr>
              <a:buSzPct val="100000"/>
              <a:buFont typeface="Arial"/>
              <a:buChar char="•"/>
            </a:pPr>
            <a:r>
              <a:rPr lang="en-US" sz="4100" b="0" i="0" u="none" strike="noStrike" cap="none">
                <a:solidFill>
                  <a:schemeClr val="dk1"/>
                </a:solidFill>
                <a:latin typeface="Calibri"/>
                <a:ea typeface="Calibri"/>
                <a:cs typeface="Calibri"/>
                <a:sym typeface="Calibri"/>
              </a:rPr>
              <a:t>Other Western countries come to trade including Murica </a:t>
            </a:r>
          </a:p>
          <a:p>
            <a:pPr marL="342900" marR="0" lvl="0" indent="-342900" algn="l" rtl="0">
              <a:lnSpc>
                <a:spcPct val="80000"/>
              </a:lnSpc>
              <a:spcBef>
                <a:spcPts val="820"/>
              </a:spcBef>
              <a:buClr>
                <a:schemeClr val="dk1"/>
              </a:buClr>
              <a:buSzPct val="25000"/>
              <a:buFont typeface="Arial"/>
              <a:buNone/>
            </a:pPr>
            <a:r>
              <a:rPr lang="en-US" sz="4100" b="0" i="0" u="none" strike="noStrike" cap="none">
                <a:solidFill>
                  <a:schemeClr val="dk1"/>
                </a:solidFill>
                <a:latin typeface="Calibri"/>
                <a:ea typeface="Calibri"/>
                <a:cs typeface="Calibri"/>
                <a:sym typeface="Calibri"/>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7">
                                            <p:txEl>
                                              <p:pRg st="0" end="0"/>
                                            </p:txEl>
                                          </p:spTgt>
                                        </p:tgtEl>
                                        <p:attrNameLst>
                                          <p:attrName>style.visibility</p:attrName>
                                        </p:attrNameLst>
                                      </p:cBhvr>
                                      <p:to>
                                        <p:strVal val="visible"/>
                                      </p:to>
                                    </p:set>
                                    <p:animEffect transition="in" filter="fade">
                                      <p:cBhvr>
                                        <p:cTn id="7" dur="2000"/>
                                        <p:tgtEl>
                                          <p:spTgt spid="8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7">
                                            <p:txEl>
                                              <p:pRg st="1" end="1"/>
                                            </p:txEl>
                                          </p:spTgt>
                                        </p:tgtEl>
                                        <p:attrNameLst>
                                          <p:attrName>style.visibility</p:attrName>
                                        </p:attrNameLst>
                                      </p:cBhvr>
                                      <p:to>
                                        <p:strVal val="visible"/>
                                      </p:to>
                                    </p:set>
                                    <p:animEffect transition="in" filter="fade">
                                      <p:cBhvr>
                                        <p:cTn id="12" dur="2000"/>
                                        <p:tgtEl>
                                          <p:spTgt spid="8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7">
                                            <p:txEl>
                                              <p:pRg st="2" end="2"/>
                                            </p:txEl>
                                          </p:spTgt>
                                        </p:tgtEl>
                                        <p:attrNameLst>
                                          <p:attrName>style.visibility</p:attrName>
                                        </p:attrNameLst>
                                      </p:cBhvr>
                                      <p:to>
                                        <p:strVal val="visible"/>
                                      </p:to>
                                    </p:set>
                                    <p:animEffect transition="in" filter="fade">
                                      <p:cBhvr>
                                        <p:cTn id="17" dur="2000"/>
                                        <p:tgtEl>
                                          <p:spTgt spid="8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7">
                                            <p:txEl>
                                              <p:pRg st="3" end="3"/>
                                            </p:txEl>
                                          </p:spTgt>
                                        </p:tgtEl>
                                        <p:attrNameLst>
                                          <p:attrName>style.visibility</p:attrName>
                                        </p:attrNameLst>
                                      </p:cBhvr>
                                      <p:to>
                                        <p:strVal val="visible"/>
                                      </p:to>
                                    </p:set>
                                    <p:animEffect transition="in" filter="fade">
                                      <p:cBhvr>
                                        <p:cTn id="22" dur="2000"/>
                                        <p:tgtEl>
                                          <p:spTgt spid="8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7">
                                            <p:txEl>
                                              <p:pRg st="4" end="4"/>
                                            </p:txEl>
                                          </p:spTgt>
                                        </p:tgtEl>
                                        <p:attrNameLst>
                                          <p:attrName>style.visibility</p:attrName>
                                        </p:attrNameLst>
                                      </p:cBhvr>
                                      <p:to>
                                        <p:strVal val="visible"/>
                                      </p:to>
                                    </p:set>
                                    <p:animEffect transition="in" filter="fade">
                                      <p:cBhvr>
                                        <p:cTn id="27" dur="2000"/>
                                        <p:tgtEl>
                                          <p:spTgt spid="8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7">
                                            <p:txEl>
                                              <p:pRg st="5" end="5"/>
                                            </p:txEl>
                                          </p:spTgt>
                                        </p:tgtEl>
                                        <p:attrNameLst>
                                          <p:attrName>style.visibility</p:attrName>
                                        </p:attrNameLst>
                                      </p:cBhvr>
                                      <p:to>
                                        <p:strVal val="visible"/>
                                      </p:to>
                                    </p:set>
                                    <p:animEffect transition="in" filter="fade">
                                      <p:cBhvr>
                                        <p:cTn id="32" dur="2000"/>
                                        <p:tgtEl>
                                          <p:spTgt spid="8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97">
                                            <p:txEl>
                                              <p:pRg st="6" end="6"/>
                                            </p:txEl>
                                          </p:spTgt>
                                        </p:tgtEl>
                                        <p:attrNameLst>
                                          <p:attrName>style.visibility</p:attrName>
                                        </p:attrNameLst>
                                      </p:cBhvr>
                                      <p:to>
                                        <p:strVal val="visible"/>
                                      </p:to>
                                    </p:set>
                                    <p:animEffect transition="in" filter="fade">
                                      <p:cBhvr>
                                        <p:cTn id="37" dur="2000"/>
                                        <p:tgtEl>
                                          <p:spTgt spid="8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97">
                                            <p:txEl>
                                              <p:pRg st="7" end="7"/>
                                            </p:txEl>
                                          </p:spTgt>
                                        </p:tgtEl>
                                        <p:attrNameLst>
                                          <p:attrName>style.visibility</p:attrName>
                                        </p:attrNameLst>
                                      </p:cBhvr>
                                      <p:to>
                                        <p:strVal val="visible"/>
                                      </p:to>
                                    </p:set>
                                    <p:animEffect transition="in" filter="fade">
                                      <p:cBhvr>
                                        <p:cTn id="42" dur="2000"/>
                                        <p:tgtEl>
                                          <p:spTgt spid="8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pic>
        <p:nvPicPr>
          <p:cNvPr id="902" name="Shape 902"/>
          <p:cNvPicPr preferRelativeResize="0">
            <a:picLocks noGrp="1"/>
          </p:cNvPicPr>
          <p:nvPr>
            <p:ph idx="1"/>
          </p:nvPr>
        </p:nvPicPr>
        <p:blipFill rotWithShape="1">
          <a:blip r:embed="rId3" cstate="print">
            <a:alphaModFix/>
            <a:extLst>
              <a:ext uri="{28A0092B-C50C-407E-A947-70E740481C1C}">
                <a14:useLocalDpi xmlns:a14="http://schemas.microsoft.com/office/drawing/2010/main"/>
              </a:ext>
            </a:extLst>
          </a:blip>
          <a:srcRect l="-79338" r="-79338"/>
          <a:stretch/>
        </p:blipFill>
        <p:spPr>
          <a:xfrm>
            <a:off x="-1078138" y="156555"/>
            <a:ext cx="11139257" cy="6126163"/>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92</TotalTime>
  <Words>4314</Words>
  <Application>Microsoft Macintosh PowerPoint</Application>
  <PresentationFormat>On-screen Show (4:3)</PresentationFormat>
  <Paragraphs>547</Paragraphs>
  <Slides>96</Slides>
  <Notes>96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Trebuchet MS</vt:lpstr>
      <vt:lpstr>Wingdings 3</vt:lpstr>
      <vt:lpstr>Arial</vt:lpstr>
      <vt:lpstr>Calibri</vt:lpstr>
      <vt:lpstr>Facet</vt:lpstr>
      <vt:lpstr>Unit 5: 1750-1900   Part II – Revolutions + Imperialism</vt:lpstr>
      <vt:lpstr>Key Concept 5.3. Nationalism, Revolution, and Reform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French Revolution</vt:lpstr>
      <vt:lpstr>3rd Estate</vt:lpstr>
      <vt:lpstr>Start of French Rev</vt:lpstr>
      <vt:lpstr>PowerPoint Presentation</vt:lpstr>
      <vt:lpstr>PowerPoint Presentation</vt:lpstr>
      <vt:lpstr>Sans-Culottes  </vt:lpstr>
      <vt:lpstr>The Fate of the King </vt:lpstr>
      <vt:lpstr>PowerPoint Presentation</vt:lpstr>
      <vt:lpstr>Reign of Terror </vt:lpstr>
      <vt:lpstr>The Republic of Virtue </vt:lpstr>
      <vt:lpstr>French Revolutionary Army </vt:lpstr>
      <vt:lpstr>End of Robes </vt:lpstr>
      <vt:lpstr>PowerPoint Presentation</vt:lpstr>
      <vt:lpstr>PowerPoint Presentation</vt:lpstr>
      <vt:lpstr>Nappy Po Po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Concept 5.4. Global Migration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Key Concept 5.2. Imperialism and Nation-State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Imperialism: Europe in Africa </vt:lpstr>
      <vt:lpstr>Scramble for Africa </vt:lpstr>
      <vt:lpstr>PowerPoint Presentation</vt:lpstr>
      <vt:lpstr>PowerPoint Presentation</vt:lpstr>
      <vt:lpstr>South Africa </vt:lpstr>
      <vt:lpstr>Boer Wars 1899-1902</vt:lpstr>
      <vt:lpstr>Shaka Zulu </vt:lpstr>
      <vt:lpstr>PowerPoint Presentation</vt:lpstr>
      <vt:lpstr>South Africa after the Boer War</vt:lpstr>
      <vt:lpstr>Europe in Egypt</vt:lpstr>
      <vt:lpstr>Berlin Conference (Berlin Pizza)</vt:lpstr>
      <vt:lpstr>More negatives of the Berlin Conference </vt:lpstr>
      <vt:lpstr>Imperialism Factors </vt:lpstr>
      <vt:lpstr>Cultural Factors of Imperialism </vt:lpstr>
      <vt:lpstr>White Man’s Burden</vt:lpstr>
      <vt:lpstr>“The Sun Never Sets on the British Empire”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1750-1900</dc:title>
  <dc:creator>Kolby Rudd</dc:creator>
  <cp:lastModifiedBy>Kolby Rudd</cp:lastModifiedBy>
  <cp:revision>4</cp:revision>
  <dcterms:modified xsi:type="dcterms:W3CDTF">2016-04-11T15:54:41Z</dcterms:modified>
</cp:coreProperties>
</file>