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816" r:id="rId2"/>
  </p:sldMasterIdLst>
  <p:notesMasterIdLst>
    <p:notesMasterId r:id="rId49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13"/>
  </p:normalViewPr>
  <p:slideViewPr>
    <p:cSldViewPr snapToGrid="0" snapToObjects="1">
      <p:cViewPr varScale="1">
        <p:scale>
          <a:sx n="121" d="100"/>
          <a:sy n="121" d="100"/>
        </p:scale>
        <p:origin x="200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50" Type="http://schemas.openxmlformats.org/officeDocument/2006/relationships/presProps" Target="presProps.xml"/><Relationship Id="rId51" Type="http://schemas.openxmlformats.org/officeDocument/2006/relationships/viewProps" Target="viewProps.xml"/><Relationship Id="rId52" Type="http://schemas.openxmlformats.org/officeDocument/2006/relationships/theme" Target="theme/theme1.xml"/><Relationship Id="rId53" Type="http://schemas.openxmlformats.org/officeDocument/2006/relationships/tableStyles" Target="tableStyles.xml"/><Relationship Id="rId40" Type="http://schemas.openxmlformats.org/officeDocument/2006/relationships/slide" Target="slides/slide38.xml"/><Relationship Id="rId41" Type="http://schemas.openxmlformats.org/officeDocument/2006/relationships/slide" Target="slides/slide39.xml"/><Relationship Id="rId42" Type="http://schemas.openxmlformats.org/officeDocument/2006/relationships/slide" Target="slides/slide40.xml"/><Relationship Id="rId43" Type="http://schemas.openxmlformats.org/officeDocument/2006/relationships/slide" Target="slides/slide41.xml"/><Relationship Id="rId44" Type="http://schemas.openxmlformats.org/officeDocument/2006/relationships/slide" Target="slides/slide42.xml"/><Relationship Id="rId45" Type="http://schemas.openxmlformats.org/officeDocument/2006/relationships/slide" Target="slides/slide43.xml"/><Relationship Id="rId46" Type="http://schemas.openxmlformats.org/officeDocument/2006/relationships/slide" Target="slides/slide44.xml"/><Relationship Id="rId47" Type="http://schemas.openxmlformats.org/officeDocument/2006/relationships/slide" Target="slides/slide45.xml"/><Relationship Id="rId48" Type="http://schemas.openxmlformats.org/officeDocument/2006/relationships/slide" Target="slides/slide46.xml"/><Relationship Id="rId4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slide" Target="slides/slide3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EE73AE-DF73-DA42-BDF1-6D31BB7F64B5}" type="datetimeFigureOut">
              <a:rPr lang="en-US" smtClean="0"/>
              <a:t>4/11/16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A0D265-ED7C-AF4A-88ED-FAEEA1974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125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246966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591746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521717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82252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408810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9" name="Shape 1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195219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5" name="Shape 1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336479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1" name="Shape 1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1514381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7" name="Shape 1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3402773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8678309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9" name="Shape 1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65416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02169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5" name="Shape 19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285856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1" name="Shape 2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4012647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7" name="Shape 2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8809795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3" name="Shape 21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690721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9" name="Shape 21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8343484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5" name="Shape 2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6547229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1" name="Shape 2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985466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8" name="Shape 2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6362485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4" name="Shape 24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9941840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0" name="Shape 25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751662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086096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6" name="Shape 2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7964894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2" name="Shape 2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8422663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8" name="Shape 2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6244819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4" name="Shape 2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8065018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Shape 2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0" name="Shape 2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4876291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Shape 2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6" name="Shape 2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6615063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1" name="Shape 2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9802084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Shape 2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7" name="Shape 2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3369273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Shape 3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03" name="Shape 30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2915294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Shape 3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09" name="Shape 30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470658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77137903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Shape 3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5" name="Shape 31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2176672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Shape 3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1" name="Shape 32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50280272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Shape 3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7" name="Shape 32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98946825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Shape 3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3" name="Shape 3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46618983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Shape 3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9" name="Shape 3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08934744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Shape 3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5" name="Shape 34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63037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124778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41602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76845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498379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19801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7F7B-6A87-1A44-8E5F-0B1D69DB8840}" type="datetimeFigureOut">
              <a:rPr lang="en-US" smtClean="0"/>
              <a:t>4/11/16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793EF-3581-FC45-A8DB-57E1ADDAB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223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7F7B-6A87-1A44-8E5F-0B1D69DB8840}" type="datetimeFigureOut">
              <a:rPr lang="en-US" smtClean="0"/>
              <a:t>4/11/16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793EF-3581-FC45-A8DB-57E1ADDAB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837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7F7B-6A87-1A44-8E5F-0B1D69DB8840}" type="datetimeFigureOut">
              <a:rPr lang="en-US" smtClean="0"/>
              <a:t>4/11/16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793EF-3581-FC45-A8DB-57E1ADDAB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3061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7F7B-6A87-1A44-8E5F-0B1D69DB8840}" type="datetimeFigureOut">
              <a:rPr lang="en-US" smtClean="0"/>
              <a:t>4/11/16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793EF-3581-FC45-A8DB-57E1ADDAB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0372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7F7B-6A87-1A44-8E5F-0B1D69DB8840}" type="datetimeFigureOut">
              <a:rPr lang="en-US" smtClean="0"/>
              <a:t>4/11/16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793EF-3581-FC45-A8DB-57E1ADDAB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27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7F7B-6A87-1A44-8E5F-0B1D69DB8840}" type="datetimeFigureOut">
              <a:rPr lang="en-US" smtClean="0"/>
              <a:t>4/11/16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793EF-3581-FC45-A8DB-57E1ADDAB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2817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7F7B-6A87-1A44-8E5F-0B1D69DB8840}" type="datetimeFigureOut">
              <a:rPr lang="en-US" smtClean="0"/>
              <a:t>4/11/16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793EF-3581-FC45-A8DB-57E1ADDAB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0304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7F7B-6A87-1A44-8E5F-0B1D69DB8840}" type="datetimeFigureOut">
              <a:rPr lang="en-US" smtClean="0"/>
              <a:t>4/11/16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793EF-3581-FC45-A8DB-57E1ADDAB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2772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7F7B-6A87-1A44-8E5F-0B1D69DB8840}" type="datetimeFigureOut">
              <a:rPr lang="en-US" smtClean="0"/>
              <a:t>4/11/16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793EF-3581-FC45-A8DB-57E1ADDAB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703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7F7B-6A87-1A44-8E5F-0B1D69DB8840}" type="datetimeFigureOut">
              <a:rPr lang="en-US" smtClean="0"/>
              <a:t>4/11/16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793EF-3581-FC45-A8DB-57E1ADDAB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314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7F7B-6A87-1A44-8E5F-0B1D69DB8840}" type="datetimeFigureOut">
              <a:rPr lang="en-US" smtClean="0"/>
              <a:t>4/11/16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793EF-3581-FC45-A8DB-57E1ADDAB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438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7F7B-6A87-1A44-8E5F-0B1D69DB8840}" type="datetimeFigureOut">
              <a:rPr lang="en-US" smtClean="0"/>
              <a:t>4/11/16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793EF-3581-FC45-A8DB-57E1ADDAB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1724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7F7B-6A87-1A44-8E5F-0B1D69DB8840}" type="datetimeFigureOut">
              <a:rPr lang="en-US" smtClean="0"/>
              <a:t>4/11/16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793EF-3581-FC45-A8DB-57E1ADDAB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7452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7F7B-6A87-1A44-8E5F-0B1D69DB8840}" type="datetimeFigureOut">
              <a:rPr lang="en-US" smtClean="0"/>
              <a:t>4/11/16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793EF-3581-FC45-A8DB-57E1ADDAB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8574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7F7B-6A87-1A44-8E5F-0B1D69DB8840}" type="datetimeFigureOut">
              <a:rPr lang="en-US" smtClean="0"/>
              <a:t>4/11/16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793EF-3581-FC45-A8DB-57E1ADDAB16F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8098736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7F7B-6A87-1A44-8E5F-0B1D69DB8840}" type="datetimeFigureOut">
              <a:rPr lang="en-US" smtClean="0"/>
              <a:t>4/11/16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793EF-3581-FC45-A8DB-57E1ADDAB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7443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7F7B-6A87-1A44-8E5F-0B1D69DB8840}" type="datetimeFigureOut">
              <a:rPr lang="en-US" smtClean="0"/>
              <a:t>4/11/16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793EF-3581-FC45-A8DB-57E1ADDAB16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8981453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7F7B-6A87-1A44-8E5F-0B1D69DB8840}" type="datetimeFigureOut">
              <a:rPr lang="en-US" smtClean="0"/>
              <a:t>4/11/16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793EF-3581-FC45-A8DB-57E1ADDAB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6021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7F7B-6A87-1A44-8E5F-0B1D69DB8840}" type="datetimeFigureOut">
              <a:rPr lang="en-US" smtClean="0"/>
              <a:t>4/11/16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793EF-3581-FC45-A8DB-57E1ADDAB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62103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7F7B-6A87-1A44-8E5F-0B1D69DB8840}" type="datetimeFigureOut">
              <a:rPr lang="en-US" smtClean="0"/>
              <a:t>4/11/16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793EF-3581-FC45-A8DB-57E1ADDAB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990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7F7B-6A87-1A44-8E5F-0B1D69DB8840}" type="datetimeFigureOut">
              <a:rPr lang="en-US" smtClean="0"/>
              <a:t>4/11/16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793EF-3581-FC45-A8DB-57E1ADDAB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707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7F7B-6A87-1A44-8E5F-0B1D69DB8840}" type="datetimeFigureOut">
              <a:rPr lang="en-US" smtClean="0"/>
              <a:t>4/11/16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793EF-3581-FC45-A8DB-57E1ADDAB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319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7F7B-6A87-1A44-8E5F-0B1D69DB8840}" type="datetimeFigureOut">
              <a:rPr lang="en-US" smtClean="0"/>
              <a:t>4/11/16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793EF-3581-FC45-A8DB-57E1ADDAB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238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7F7B-6A87-1A44-8E5F-0B1D69DB8840}" type="datetimeFigureOut">
              <a:rPr lang="en-US" smtClean="0"/>
              <a:t>4/11/16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793EF-3581-FC45-A8DB-57E1ADDAB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024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7F7B-6A87-1A44-8E5F-0B1D69DB8840}" type="datetimeFigureOut">
              <a:rPr lang="en-US" smtClean="0"/>
              <a:t>4/11/16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793EF-3581-FC45-A8DB-57E1ADDAB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845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7F7B-6A87-1A44-8E5F-0B1D69DB8840}" type="datetimeFigureOut">
              <a:rPr lang="en-US" smtClean="0"/>
              <a:t>4/11/16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793EF-3581-FC45-A8DB-57E1ADDAB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879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7F7B-6A87-1A44-8E5F-0B1D69DB8840}" type="datetimeFigureOut">
              <a:rPr lang="en-US" smtClean="0"/>
              <a:t>4/11/16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793EF-3581-FC45-A8DB-57E1ADDAB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77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5.xml"/><Relationship Id="rId15" Type="http://schemas.openxmlformats.org/officeDocument/2006/relationships/slideLayout" Target="../slideLayouts/slideLayout26.xml"/><Relationship Id="rId16" Type="http://schemas.openxmlformats.org/officeDocument/2006/relationships/slideLayout" Target="../slideLayouts/slideLayout27.xml"/><Relationship Id="rId17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37F7B-6A87-1A44-8E5F-0B1D69DB8840}" type="datetimeFigureOut">
              <a:rPr lang="en-US" smtClean="0"/>
              <a:t>4/11/16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793EF-3581-FC45-A8DB-57E1ADDAB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078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37F7B-6A87-1A44-8E5F-0B1D69DB8840}" type="datetimeFigureOut">
              <a:rPr lang="en-US" smtClean="0"/>
              <a:t>4/11/16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F4793EF-3581-FC45-A8DB-57E1ADDAB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478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  <p:sldLayoutId id="2147483828" r:id="rId12"/>
    <p:sldLayoutId id="2147483829" r:id="rId13"/>
    <p:sldLayoutId id="2147483830" r:id="rId14"/>
    <p:sldLayoutId id="2147483831" r:id="rId15"/>
    <p:sldLayoutId id="214748383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35.xml"/><Relationship Id="rId3" Type="http://schemas.openxmlformats.org/officeDocument/2006/relationships/image" Target="../media/image3.jp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9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0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859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/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Spread of the Industrial Revolution </a:t>
            </a:r>
          </a:p>
        </p:txBody>
      </p:sp>
      <p:sp>
        <p:nvSpPr>
          <p:cNvPr id="132" name="Shape 13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marL="342900" indent="-34290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Starts in England</a:t>
            </a:r>
          </a:p>
          <a:p>
            <a:pPr marL="342900" indent="-342900">
              <a:spcBef>
                <a:spcPts val="640"/>
              </a:spcBef>
              <a:buClr>
                <a:schemeClr val="dk1"/>
              </a:buClr>
              <a:buSzPct val="100000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Spreads to Western Europe, Russia, US, and to Japan </a:t>
            </a:r>
          </a:p>
          <a:p>
            <a:pPr marL="342900" indent="-342900">
              <a:spcBef>
                <a:spcPts val="640"/>
              </a:spcBef>
              <a:buClr>
                <a:schemeClr val="dk1"/>
              </a:buClr>
              <a:buSzPct val="100000"/>
              <a:buNone/>
            </a:pP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05147014"/>
      </p:ext>
    </p:extLst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/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-US" sz="39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Why didn’t the IR start somewhere else?</a:t>
            </a:r>
          </a:p>
        </p:txBody>
      </p:sp>
      <p:sp>
        <p:nvSpPr>
          <p:cNvPr id="138" name="Shape 138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marL="342900" indent="-34290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Western Europe had materials (or access to materials), a reason to innovate and skilled labor</a:t>
            </a:r>
          </a:p>
        </p:txBody>
      </p:sp>
    </p:spTree>
    <p:extLst>
      <p:ext uri="{BB962C8B-B14F-4D97-AF65-F5344CB8AC3E}">
        <p14:creationId xmlns:p14="http://schemas.microsoft.com/office/powerpoint/2010/main" val="1706357815"/>
      </p:ext>
    </p:extLst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/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Financial Cause: Adam Smith</a:t>
            </a:r>
          </a:p>
        </p:txBody>
      </p:sp>
      <p:sp>
        <p:nvSpPr>
          <p:cNvPr id="144" name="Shape 144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marL="342900" indent="-34290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Wrote </a:t>
            </a:r>
            <a:r>
              <a:rPr lang="en-US" sz="32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Wealth of Nations</a:t>
            </a:r>
          </a:p>
          <a:p>
            <a:pPr marL="342900" indent="-342900">
              <a:spcBef>
                <a:spcPts val="640"/>
              </a:spcBef>
              <a:buClr>
                <a:schemeClr val="dk1"/>
              </a:buClr>
              <a:buSzPct val="100000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Let open market determine demand for goods and services</a:t>
            </a:r>
          </a:p>
          <a:p>
            <a:pPr marL="342900" indent="-342900">
              <a:spcBef>
                <a:spcPts val="640"/>
              </a:spcBef>
              <a:buClr>
                <a:schemeClr val="dk1"/>
              </a:buClr>
              <a:buSzPct val="100000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Laissez faire capitalism “Let them do” – government removes self from econ process</a:t>
            </a:r>
          </a:p>
          <a:p>
            <a:pPr marL="342900" indent="-342900">
              <a:spcBef>
                <a:spcPts val="640"/>
              </a:spcBef>
              <a:buClr>
                <a:schemeClr val="dk1"/>
              </a:buClr>
              <a:buSzPct val="100000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Father of Capitalism </a:t>
            </a:r>
          </a:p>
        </p:txBody>
      </p:sp>
    </p:spTree>
    <p:extLst>
      <p:ext uri="{BB962C8B-B14F-4D97-AF65-F5344CB8AC3E}">
        <p14:creationId xmlns:p14="http://schemas.microsoft.com/office/powerpoint/2010/main" val="1644770731"/>
      </p:ext>
    </p:extLst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/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Capitalism Spreads</a:t>
            </a:r>
          </a:p>
        </p:txBody>
      </p:sp>
      <p:sp>
        <p:nvSpPr>
          <p:cNvPr id="150" name="Shape 150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marL="342900" indent="-34290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Qing China and Ottoman Empire resist capitalism </a:t>
            </a:r>
          </a:p>
          <a:p>
            <a:pPr marL="742950" lvl="1" indent="-28575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Stay agricultural</a:t>
            </a:r>
          </a:p>
          <a:p>
            <a:pPr marL="742950" lvl="1" indent="-28575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SPOILER, that’s make them weak in 1900s</a:t>
            </a:r>
          </a:p>
          <a:p>
            <a:pPr marL="342900" indent="-342900">
              <a:spcBef>
                <a:spcPts val="640"/>
              </a:spcBef>
              <a:buClr>
                <a:schemeClr val="dk1"/>
              </a:buClr>
              <a:buSzPct val="100000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Remember, merchants below peasants in China </a:t>
            </a:r>
          </a:p>
        </p:txBody>
      </p:sp>
    </p:spTree>
    <p:extLst>
      <p:ext uri="{BB962C8B-B14F-4D97-AF65-F5344CB8AC3E}">
        <p14:creationId xmlns:p14="http://schemas.microsoft.com/office/powerpoint/2010/main" val="2058059578"/>
      </p:ext>
    </p:extLst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/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More Financial Causes</a:t>
            </a:r>
          </a:p>
        </p:txBody>
      </p:sp>
      <p:sp>
        <p:nvSpPr>
          <p:cNvPr id="156" name="Shape 156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marL="342900" indent="-34290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Banks, lending instiutions and investors grew</a:t>
            </a:r>
          </a:p>
          <a:p>
            <a:pPr marL="342900" indent="-342900">
              <a:spcBef>
                <a:spcPts val="640"/>
              </a:spcBef>
              <a:buClr>
                <a:schemeClr val="dk1"/>
              </a:buClr>
              <a:buSzPct val="100000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More money coming into countries and businesses led to widespread economic growth and more big businesses </a:t>
            </a:r>
          </a:p>
        </p:txBody>
      </p:sp>
    </p:spTree>
    <p:extLst>
      <p:ext uri="{BB962C8B-B14F-4D97-AF65-F5344CB8AC3E}">
        <p14:creationId xmlns:p14="http://schemas.microsoft.com/office/powerpoint/2010/main" val="1625598134"/>
      </p:ext>
    </p:extLst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/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-US" sz="39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Philosophical Cause: John Stuart Mill</a:t>
            </a:r>
          </a:p>
        </p:txBody>
      </p:sp>
      <p:sp>
        <p:nvSpPr>
          <p:cNvPr id="162" name="Shape 16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marL="342900" indent="-34290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Wrote </a:t>
            </a:r>
            <a:r>
              <a:rPr lang="en-US" sz="32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Utilitarianism</a:t>
            </a: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342900" indent="-342900">
              <a:spcBef>
                <a:spcPts val="640"/>
              </a:spcBef>
              <a:buClr>
                <a:schemeClr val="dk1"/>
              </a:buClr>
              <a:buSzPct val="100000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People should be utilitarian (useful, beneficial to society)</a:t>
            </a:r>
          </a:p>
          <a:p>
            <a:pPr marL="342900" indent="-342900">
              <a:spcBef>
                <a:spcPts val="640"/>
              </a:spcBef>
              <a:buClr>
                <a:schemeClr val="dk1"/>
              </a:buClr>
              <a:buSzPct val="100000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But, like Smith, he said the government should make no law against any action unless it harms another’s rights </a:t>
            </a:r>
          </a:p>
        </p:txBody>
      </p:sp>
    </p:spTree>
    <p:extLst>
      <p:ext uri="{BB962C8B-B14F-4D97-AF65-F5344CB8AC3E}">
        <p14:creationId xmlns:p14="http://schemas.microsoft.com/office/powerpoint/2010/main" val="2053033812"/>
      </p:ext>
    </p:extLst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/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More about Industrial Revolution</a:t>
            </a:r>
          </a:p>
        </p:txBody>
      </p:sp>
      <p:sp>
        <p:nvSpPr>
          <p:cNvPr id="168" name="Shape 168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marL="342900" indent="-342900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ct val="98333"/>
            </a:pPr>
            <a:r>
              <a:rPr lang="en-US" sz="29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Steam engine is used in every economic field</a:t>
            </a:r>
          </a:p>
          <a:p>
            <a:pPr marL="742950" lvl="1" indent="-285750">
              <a:lnSpc>
                <a:spcPct val="80000"/>
              </a:lnSpc>
              <a:spcBef>
                <a:spcPts val="52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Steam ships, railroads</a:t>
            </a:r>
          </a:p>
          <a:p>
            <a:pPr marL="342900" indent="-342900">
              <a:lnSpc>
                <a:spcPct val="80000"/>
              </a:lnSpc>
              <a:spcBef>
                <a:spcPts val="590"/>
              </a:spcBef>
              <a:buClr>
                <a:schemeClr val="dk1"/>
              </a:buClr>
              <a:buSzPct val="98333"/>
            </a:pPr>
            <a:r>
              <a:rPr lang="en-US" sz="29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Electricity, telegraph spreading widely by end of 1800s</a:t>
            </a:r>
          </a:p>
          <a:p>
            <a:pPr marL="342900" indent="-342900">
              <a:lnSpc>
                <a:spcPct val="80000"/>
              </a:lnSpc>
              <a:spcBef>
                <a:spcPts val="590"/>
              </a:spcBef>
              <a:buClr>
                <a:schemeClr val="dk1"/>
              </a:buClr>
              <a:buSzPct val="98333"/>
            </a:pPr>
            <a:r>
              <a:rPr lang="en-US" sz="29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Electricity eventually overtakes steam and coal as energy sources</a:t>
            </a:r>
          </a:p>
          <a:p>
            <a:pPr marL="342900" indent="-342900">
              <a:lnSpc>
                <a:spcPct val="80000"/>
              </a:lnSpc>
              <a:spcBef>
                <a:spcPts val="590"/>
              </a:spcBef>
              <a:buClr>
                <a:schemeClr val="dk1"/>
              </a:buClr>
              <a:buSzPct val="98333"/>
            </a:pPr>
            <a:r>
              <a:rPr lang="en-US" sz="29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Factory system replaces domestic “putting out system” (women working from home)</a:t>
            </a:r>
          </a:p>
          <a:p>
            <a:pPr marL="342900" indent="-342900">
              <a:lnSpc>
                <a:spcPct val="80000"/>
              </a:lnSpc>
              <a:spcBef>
                <a:spcPts val="590"/>
              </a:spcBef>
              <a:buClr>
                <a:schemeClr val="dk1"/>
              </a:buClr>
              <a:buSzPct val="98333"/>
            </a:pPr>
            <a:r>
              <a:rPr lang="en-US" sz="29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Eli Whitney creates interchangeable parts</a:t>
            </a:r>
          </a:p>
          <a:p>
            <a:pPr marL="342900" indent="-342900">
              <a:lnSpc>
                <a:spcPct val="80000"/>
              </a:lnSpc>
              <a:spcBef>
                <a:spcPts val="590"/>
              </a:spcBef>
              <a:buClr>
                <a:schemeClr val="dk1"/>
              </a:buClr>
              <a:buSzPct val="98333"/>
            </a:pPr>
            <a:r>
              <a:rPr lang="en-US" sz="29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Assembly line becomes the norm in factories</a:t>
            </a:r>
          </a:p>
          <a:p>
            <a:pPr marL="342900" indent="-342900">
              <a:lnSpc>
                <a:spcPct val="80000"/>
              </a:lnSpc>
              <a:spcBef>
                <a:spcPts val="592"/>
              </a:spcBef>
              <a:buClr>
                <a:schemeClr val="dk1"/>
              </a:buClr>
              <a:buSzPct val="98666"/>
              <a:buNone/>
            </a:pPr>
            <a:endParaRPr sz="29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17723866"/>
      </p:ext>
    </p:extLst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/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-US" sz="39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Transformative Effects of Industrial Revolution </a:t>
            </a:r>
          </a:p>
        </p:txBody>
      </p:sp>
      <p:sp>
        <p:nvSpPr>
          <p:cNvPr id="174" name="Shape 174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marL="342900" indent="-34290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Asians/African provide labor in mines and plantations</a:t>
            </a:r>
          </a:p>
          <a:p>
            <a:pPr marL="342900" indent="-342900">
              <a:spcBef>
                <a:spcPts val="640"/>
              </a:spcBef>
              <a:buClr>
                <a:schemeClr val="dk1"/>
              </a:buClr>
              <a:buSzPct val="100000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Transportation revolution</a:t>
            </a:r>
          </a:p>
          <a:p>
            <a:pPr marL="742950" lvl="1" indent="-28575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Locomotive 1820</a:t>
            </a:r>
          </a:p>
          <a:p>
            <a:pPr marL="742950" lvl="1" indent="-28575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Steamship 1807</a:t>
            </a:r>
          </a:p>
          <a:p>
            <a:pPr marL="742950" lvl="1" indent="-28575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Internal combustion engine 1885-car</a:t>
            </a:r>
          </a:p>
          <a:p>
            <a:pPr marL="742950" lvl="1" indent="-28575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Airplane 1903</a:t>
            </a:r>
          </a:p>
        </p:txBody>
      </p:sp>
    </p:spTree>
    <p:extLst>
      <p:ext uri="{BB962C8B-B14F-4D97-AF65-F5344CB8AC3E}">
        <p14:creationId xmlns:p14="http://schemas.microsoft.com/office/powerpoint/2010/main" val="1539964780"/>
      </p:ext>
    </p:extLst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/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Social Effects of IR</a:t>
            </a:r>
          </a:p>
        </p:txBody>
      </p:sp>
      <p:sp>
        <p:nvSpPr>
          <p:cNvPr id="180" name="Shape 180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marL="342900" indent="-342900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-US" sz="2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New classes</a:t>
            </a:r>
          </a:p>
          <a:p>
            <a:pPr marL="342900" indent="-342900">
              <a:lnSpc>
                <a:spcPct val="80000"/>
              </a:lnSpc>
              <a:spcBef>
                <a:spcPts val="540"/>
              </a:spcBef>
              <a:buClr>
                <a:schemeClr val="dk1"/>
              </a:buClr>
              <a:buSzPct val="100000"/>
            </a:pPr>
            <a:r>
              <a:rPr lang="en-US" sz="2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Working class (proletariat)</a:t>
            </a:r>
          </a:p>
          <a:p>
            <a:pPr marL="742950" lvl="1" indent="-28575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Term coined by Marx</a:t>
            </a:r>
          </a:p>
          <a:p>
            <a:pPr marL="742950" lvl="1" indent="-28575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Bourgeoisie (bor ZWAH zee) was the ruling class who kept the proletariat down </a:t>
            </a:r>
          </a:p>
          <a:p>
            <a:pPr marL="742950" lvl="1" indent="-28575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Long hours 14 hour days, 6 day weeks</a:t>
            </a:r>
          </a:p>
          <a:p>
            <a:pPr marL="742950" lvl="1" indent="-28575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Disgusting, crowded living conditions</a:t>
            </a:r>
          </a:p>
          <a:p>
            <a:pPr marL="742950" lvl="1" indent="-28575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Child labor common</a:t>
            </a:r>
          </a:p>
          <a:p>
            <a:pPr marL="342900" indent="-342900">
              <a:lnSpc>
                <a:spcPct val="80000"/>
              </a:lnSpc>
              <a:spcBef>
                <a:spcPts val="540"/>
              </a:spcBef>
              <a:buClr>
                <a:schemeClr val="dk1"/>
              </a:buClr>
              <a:buSzPct val="100000"/>
            </a:pPr>
            <a:r>
              <a:rPr lang="en-US" sz="2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Rise of the middle class</a:t>
            </a:r>
          </a:p>
          <a:p>
            <a:pPr marL="742950" lvl="1" indent="-28575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Merchants, bankers, factory owners (Bourgeoisie)</a:t>
            </a:r>
          </a:p>
          <a:p>
            <a:pPr marL="342900" indent="-342900">
              <a:lnSpc>
                <a:spcPct val="80000"/>
              </a:lnSpc>
              <a:spcBef>
                <a:spcPts val="540"/>
              </a:spcBef>
              <a:buClr>
                <a:schemeClr val="dk1"/>
              </a:buClr>
              <a:buSzPct val="100000"/>
            </a:pPr>
            <a:r>
              <a:rPr lang="en-US" sz="2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Status becomes more about wealth than family position </a:t>
            </a:r>
          </a:p>
        </p:txBody>
      </p:sp>
    </p:spTree>
    <p:extLst>
      <p:ext uri="{BB962C8B-B14F-4D97-AF65-F5344CB8AC3E}">
        <p14:creationId xmlns:p14="http://schemas.microsoft.com/office/powerpoint/2010/main" val="2103626900"/>
      </p:ext>
    </p:extLst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/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Shape 186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marL="342900" indent="-34290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New family model</a:t>
            </a:r>
          </a:p>
          <a:p>
            <a:pPr marL="742950" lvl="1" indent="-28575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Smaller b/c no need for farming families</a:t>
            </a:r>
          </a:p>
          <a:p>
            <a:pPr marL="742950" lvl="1" indent="-28575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Women still in home</a:t>
            </a:r>
          </a:p>
          <a:p>
            <a:pPr lvl="2">
              <a:spcBef>
                <a:spcPts val="480"/>
              </a:spcBef>
              <a:buClr>
                <a:schemeClr val="dk1"/>
              </a:buClr>
              <a:buSzPct val="100000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Women and child labor goes down as factories become more efficient </a:t>
            </a:r>
          </a:p>
          <a:p>
            <a:pPr marL="742950" lvl="1" indent="-28575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Industrial working class</a:t>
            </a:r>
          </a:p>
        </p:txBody>
      </p:sp>
    </p:spTree>
    <p:extLst>
      <p:ext uri="{BB962C8B-B14F-4D97-AF65-F5344CB8AC3E}">
        <p14:creationId xmlns:p14="http://schemas.microsoft.com/office/powerpoint/2010/main" val="1083331537"/>
      </p:ext>
    </p:extLst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-US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Unit </a:t>
            </a:r>
            <a:r>
              <a:rPr lang="en-US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5: 1750-1900 </a:t>
            </a:r>
            <a:r>
              <a:rPr lang="en-US" sz="4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4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4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Part I – Industrial Revolution + New Economic Systems</a:t>
            </a:r>
            <a:endParaRPr lang="en-US" sz="4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Shape 85"/>
          <p:cNvSpPr txBox="1">
            <a:spLocks noGrp="1"/>
          </p:cNvSpPr>
          <p:nvPr>
            <p:ph type="subTitle" idx="1"/>
          </p:nvPr>
        </p:nvSpPr>
        <p:spPr>
          <a:xfrm>
            <a:off x="1507067" y="5059826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>
              <a:spcBef>
                <a:spcPts val="0"/>
              </a:spcBef>
              <a:buClr>
                <a:srgbClr val="888888"/>
              </a:buClr>
              <a:buSzPct val="25000"/>
            </a:pPr>
            <a:r>
              <a:rPr lang="en-US" sz="3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It’s alive!</a:t>
            </a:r>
          </a:p>
        </p:txBody>
      </p:sp>
    </p:spTree>
    <p:extLst>
      <p:ext uri="{BB962C8B-B14F-4D97-AF65-F5344CB8AC3E}">
        <p14:creationId xmlns:p14="http://schemas.microsoft.com/office/powerpoint/2010/main" val="34442155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/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IR in Japan (Meiji Restoration)</a:t>
            </a:r>
          </a:p>
        </p:txBody>
      </p:sp>
      <p:sp>
        <p:nvSpPr>
          <p:cNvPr id="192" name="Shape 19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marL="342900" indent="-342900">
              <a:spcBef>
                <a:spcPts val="0"/>
              </a:spcBef>
              <a:buClr>
                <a:schemeClr val="dk1"/>
              </a:buClr>
              <a:buSzPct val="98333"/>
            </a:pPr>
            <a:r>
              <a:rPr lang="en-US" sz="29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Lack of resources (like England)</a:t>
            </a:r>
          </a:p>
          <a:p>
            <a:pPr marL="342900" indent="-342900">
              <a:spcBef>
                <a:spcPts val="590"/>
              </a:spcBef>
              <a:buClr>
                <a:schemeClr val="dk1"/>
              </a:buClr>
              <a:buSzPct val="98333"/>
            </a:pPr>
            <a:r>
              <a:rPr lang="en-US" sz="29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Went outward to get natural resources</a:t>
            </a:r>
          </a:p>
          <a:p>
            <a:pPr marL="742950" lvl="1" indent="-285750">
              <a:spcBef>
                <a:spcPts val="52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Southeast Asia, parts of China/Russia </a:t>
            </a:r>
          </a:p>
          <a:p>
            <a:pPr marL="742950" lvl="1" indent="-285750">
              <a:spcBef>
                <a:spcPts val="52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Caused minor drama there </a:t>
            </a:r>
          </a:p>
          <a:p>
            <a:pPr marL="742950" lvl="1" indent="-285750">
              <a:spcBef>
                <a:spcPts val="52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*spoiler, Japan is going to have lots a drama in unit 6*</a:t>
            </a:r>
          </a:p>
          <a:p>
            <a:pPr marL="342900" indent="-342900">
              <a:spcBef>
                <a:spcPts val="590"/>
              </a:spcBef>
              <a:buClr>
                <a:schemeClr val="dk1"/>
              </a:buClr>
              <a:buSzPct val="98333"/>
            </a:pPr>
            <a:r>
              <a:rPr lang="en-US" sz="29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Japanese “factory girls”</a:t>
            </a:r>
          </a:p>
          <a:p>
            <a:pPr marL="742950" lvl="1" indent="-285750">
              <a:spcBef>
                <a:spcPts val="52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Sent from country to city to work in silk factories</a:t>
            </a:r>
          </a:p>
          <a:p>
            <a:pPr marL="742950" lvl="1" indent="-285750">
              <a:spcBef>
                <a:spcPts val="52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Unsafe working conditions</a:t>
            </a:r>
          </a:p>
          <a:p>
            <a:pPr marL="742950" lvl="1" indent="-285750">
              <a:spcBef>
                <a:spcPts val="52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Patriarchy led to male supervisors mistreating them</a:t>
            </a:r>
          </a:p>
        </p:txBody>
      </p:sp>
    </p:spTree>
    <p:extLst>
      <p:ext uri="{BB962C8B-B14F-4D97-AF65-F5344CB8AC3E}">
        <p14:creationId xmlns:p14="http://schemas.microsoft.com/office/powerpoint/2010/main" val="435330715"/>
      </p:ext>
    </p:extLst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/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Science in IR</a:t>
            </a:r>
          </a:p>
        </p:txBody>
      </p:sp>
      <p:sp>
        <p:nvSpPr>
          <p:cNvPr id="198" name="Shape 198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marL="342900" indent="-34290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Technology drives IR</a:t>
            </a:r>
          </a:p>
          <a:p>
            <a:pPr marL="342900" indent="-342900">
              <a:spcBef>
                <a:spcPts val="640"/>
              </a:spcBef>
              <a:buClr>
                <a:schemeClr val="dk1"/>
              </a:buClr>
              <a:buSzPct val="100000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Steam engine invented by Robert Fulton</a:t>
            </a:r>
          </a:p>
          <a:p>
            <a:pPr marL="342900" indent="-342900">
              <a:spcBef>
                <a:spcPts val="640"/>
              </a:spcBef>
              <a:buClr>
                <a:schemeClr val="dk1"/>
              </a:buClr>
              <a:buSzPct val="100000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Steam boats, locomotives, factory equipment</a:t>
            </a:r>
          </a:p>
          <a:p>
            <a:pPr marL="742950" lvl="1" indent="-28575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Steamed factory equipment modernized the textile industry </a:t>
            </a:r>
          </a:p>
          <a:p>
            <a:pPr marL="742950" lvl="1" indent="-28575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Put women out of work</a:t>
            </a:r>
          </a:p>
          <a:p>
            <a:pPr marL="342900" indent="-342900">
              <a:spcBef>
                <a:spcPts val="640"/>
              </a:spcBef>
              <a:buClr>
                <a:schemeClr val="dk1"/>
              </a:buClr>
              <a:buSzPct val="100000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Darwinism challenged traditional ideas of humanity, creation and man’s relationship with Earth </a:t>
            </a:r>
          </a:p>
        </p:txBody>
      </p:sp>
    </p:spTree>
    <p:extLst>
      <p:ext uri="{BB962C8B-B14F-4D97-AF65-F5344CB8AC3E}">
        <p14:creationId xmlns:p14="http://schemas.microsoft.com/office/powerpoint/2010/main" val="777138002"/>
      </p:ext>
    </p:extLst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/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Second Industrial Revolution</a:t>
            </a:r>
          </a:p>
        </p:txBody>
      </p:sp>
      <p:sp>
        <p:nvSpPr>
          <p:cNvPr id="204" name="Shape 204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marL="342900" indent="-34290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1850s</a:t>
            </a:r>
          </a:p>
          <a:p>
            <a:pPr marL="342900" indent="-342900">
              <a:spcBef>
                <a:spcPts val="640"/>
              </a:spcBef>
              <a:buClr>
                <a:schemeClr val="dk1"/>
              </a:buClr>
              <a:buSzPct val="100000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Steel</a:t>
            </a:r>
          </a:p>
          <a:p>
            <a:pPr marL="342900" indent="-342900">
              <a:spcBef>
                <a:spcPts val="640"/>
              </a:spcBef>
              <a:buClr>
                <a:schemeClr val="dk1"/>
              </a:buClr>
              <a:buSzPct val="100000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Chemicals </a:t>
            </a:r>
          </a:p>
          <a:p>
            <a:pPr marL="342900" indent="-342900">
              <a:spcBef>
                <a:spcPts val="640"/>
              </a:spcBef>
              <a:buClr>
                <a:schemeClr val="dk1"/>
              </a:buClr>
              <a:buSzPct val="100000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Electricity </a:t>
            </a:r>
          </a:p>
        </p:txBody>
      </p:sp>
    </p:spTree>
    <p:extLst>
      <p:ext uri="{BB962C8B-B14F-4D97-AF65-F5344CB8AC3E}">
        <p14:creationId xmlns:p14="http://schemas.microsoft.com/office/powerpoint/2010/main" val="1857744087"/>
      </p:ext>
    </p:extLst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/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Reactions go Global Capitalism  </a:t>
            </a:r>
          </a:p>
        </p:txBody>
      </p:sp>
      <p:sp>
        <p:nvSpPr>
          <p:cNvPr id="210" name="Shape 210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marL="342900" indent="-34290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Marxism (Communism)</a:t>
            </a:r>
          </a:p>
          <a:p>
            <a:pPr marL="342900" indent="-342900">
              <a:spcBef>
                <a:spcPts val="640"/>
              </a:spcBef>
              <a:buClr>
                <a:schemeClr val="dk1"/>
              </a:buClr>
              <a:buSzPct val="100000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Thought up in Unit 5, not started until Unit 6 </a:t>
            </a:r>
          </a:p>
          <a:p>
            <a:pPr marL="342900" indent="-342900">
              <a:spcBef>
                <a:spcPts val="640"/>
              </a:spcBef>
              <a:buClr>
                <a:schemeClr val="dk1"/>
              </a:buClr>
              <a:buSzPct val="100000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Now, on to…..the AMERICAN slides</a:t>
            </a:r>
          </a:p>
        </p:txBody>
      </p:sp>
    </p:spTree>
    <p:extLst>
      <p:ext uri="{BB962C8B-B14F-4D97-AF65-F5344CB8AC3E}">
        <p14:creationId xmlns:p14="http://schemas.microsoft.com/office/powerpoint/2010/main" val="300703107"/>
      </p:ext>
    </p:extLst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-US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Capitalism vs. Communism</a:t>
            </a:r>
          </a:p>
        </p:txBody>
      </p:sp>
      <p:sp>
        <p:nvSpPr>
          <p:cNvPr id="216" name="Shape 216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buClr>
                <a:srgbClr val="888888"/>
              </a:buClr>
              <a:buSzPct val="25000"/>
            </a:pPr>
            <a:endParaRPr sz="28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51033456"/>
      </p:ext>
    </p:extLst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/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Capitalism</a:t>
            </a:r>
          </a:p>
        </p:txBody>
      </p:sp>
      <p:sp>
        <p:nvSpPr>
          <p:cNvPr id="222" name="Shape 222"/>
          <p:cNvSpPr txBox="1">
            <a:spLocks noGrp="1"/>
          </p:cNvSpPr>
          <p:nvPr>
            <p:ph idx="1"/>
          </p:nvPr>
        </p:nvSpPr>
        <p:spPr>
          <a:xfrm>
            <a:off x="1981200" y="1600200"/>
            <a:ext cx="8229600" cy="4953000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marL="342900" indent="-34290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 economic system in which the means of production are owned mostly </a:t>
            </a:r>
            <a:r>
              <a:rPr lang="en-US" sz="32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privately</a:t>
            </a: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342900" indent="-342900">
              <a:spcBef>
                <a:spcPts val="640"/>
              </a:spcBef>
              <a:buClr>
                <a:schemeClr val="dk1"/>
              </a:buClr>
              <a:buSzPct val="100000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Capital is invested in the production of goods for </a:t>
            </a:r>
            <a:r>
              <a:rPr lang="en-US" sz="32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profit</a:t>
            </a: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 a competitive free market.</a:t>
            </a:r>
          </a:p>
        </p:txBody>
      </p:sp>
    </p:spTree>
    <p:extLst>
      <p:ext uri="{BB962C8B-B14F-4D97-AF65-F5344CB8AC3E}">
        <p14:creationId xmlns:p14="http://schemas.microsoft.com/office/powerpoint/2010/main" val="1493233613"/>
      </p:ext>
    </p:extLst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/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Classical Economics</a:t>
            </a:r>
          </a:p>
        </p:txBody>
      </p:sp>
      <p:sp>
        <p:nvSpPr>
          <p:cNvPr id="228" name="Shape 228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marL="342900" indent="-34290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classical tradition in economic thought emerged in Britain in the late</a:t>
            </a:r>
            <a:r>
              <a:rPr lang="en-US" sz="32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18</a:t>
            </a:r>
            <a:r>
              <a:rPr lang="en-US" sz="3200" u="sng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US" sz="32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century.</a:t>
            </a:r>
          </a:p>
          <a:p>
            <a:pPr marL="342900" indent="-342900">
              <a:spcBef>
                <a:spcPts val="640"/>
              </a:spcBef>
              <a:buClr>
                <a:schemeClr val="dk1"/>
              </a:buClr>
              <a:buSzPct val="100000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father of this economic thought, and “The Father of </a:t>
            </a:r>
            <a:r>
              <a:rPr lang="en-US" sz="32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Capitalism</a:t>
            </a: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” was…</a:t>
            </a:r>
          </a:p>
        </p:txBody>
      </p:sp>
    </p:spTree>
    <p:extLst>
      <p:ext uri="{BB962C8B-B14F-4D97-AF65-F5344CB8AC3E}">
        <p14:creationId xmlns:p14="http://schemas.microsoft.com/office/powerpoint/2010/main" val="1363756675"/>
      </p:ext>
    </p:extLst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3" name="Shape 23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968876" y="387351"/>
            <a:ext cx="5699125" cy="6476999"/>
          </a:xfrm>
          <a:prstGeom prst="rect">
            <a:avLst/>
          </a:prstGeom>
          <a:noFill/>
          <a:ln>
            <a:noFill/>
          </a:ln>
        </p:spPr>
      </p:pic>
      <p:sp>
        <p:nvSpPr>
          <p:cNvPr id="234" name="Shape 234"/>
          <p:cNvSpPr/>
          <p:nvPr/>
        </p:nvSpPr>
        <p:spPr>
          <a:xfrm rot="2676879">
            <a:off x="3546476" y="2287588"/>
            <a:ext cx="2117725" cy="2503486"/>
          </a:xfrm>
          <a:prstGeom prst="bentUpArrow">
            <a:avLst>
              <a:gd name="adj1" fmla="val 10358"/>
              <a:gd name="adj2" fmla="val 25000"/>
              <a:gd name="adj3" fmla="val 50000"/>
            </a:avLst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5" name="Shape 235"/>
          <p:cNvSpPr/>
          <p:nvPr/>
        </p:nvSpPr>
        <p:spPr>
          <a:xfrm>
            <a:off x="1524001" y="2209801"/>
            <a:ext cx="3031749" cy="923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ctr">
              <a:buSzPct val="25000"/>
            </a:pPr>
            <a:r>
              <a:rPr lang="en-US" sz="54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This guy</a:t>
            </a:r>
          </a:p>
        </p:txBody>
      </p:sp>
    </p:spTree>
    <p:extLst>
      <p:ext uri="{BB962C8B-B14F-4D97-AF65-F5344CB8AC3E}">
        <p14:creationId xmlns:p14="http://schemas.microsoft.com/office/powerpoint/2010/main" val="827465577"/>
      </p:ext>
    </p:extLst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/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Adam Smith</a:t>
            </a:r>
          </a:p>
        </p:txBody>
      </p:sp>
      <p:sp>
        <p:nvSpPr>
          <p:cNvPr id="241" name="Shape 241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marL="342900" indent="-34290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</a:t>
            </a:r>
            <a:r>
              <a:rPr lang="en-US" sz="32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Scottish</a:t>
            </a: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political economist and moral philosopher (1723-1790).</a:t>
            </a:r>
          </a:p>
          <a:p>
            <a:pPr marL="342900" indent="-342900">
              <a:spcBef>
                <a:spcPts val="640"/>
              </a:spcBef>
              <a:buClr>
                <a:schemeClr val="dk1"/>
              </a:buClr>
              <a:buSzPct val="100000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His </a:t>
            </a:r>
            <a:r>
              <a:rPr lang="en-US" sz="3200" i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Wealth of Nations</a:t>
            </a:r>
            <a:r>
              <a:rPr lang="en-US" sz="32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(1776) founded the modern discipline of economics and provided the rationale for free trade, and capitalism.</a:t>
            </a:r>
          </a:p>
        </p:txBody>
      </p:sp>
    </p:spTree>
    <p:extLst>
      <p:ext uri="{BB962C8B-B14F-4D97-AF65-F5344CB8AC3E}">
        <p14:creationId xmlns:p14="http://schemas.microsoft.com/office/powerpoint/2010/main" val="1638935496"/>
      </p:ext>
    </p:extLst>
  </p:cSld>
  <p:clrMapOvr>
    <a:masterClrMapping/>
  </p:clrMapOvr>
  <p:transition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/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Natural Liberty</a:t>
            </a:r>
          </a:p>
        </p:txBody>
      </p:sp>
      <p:sp>
        <p:nvSpPr>
          <p:cNvPr id="247" name="Shape 247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marL="342900" indent="-34290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his mid-20s he began expounding </a:t>
            </a:r>
            <a:r>
              <a:rPr lang="en-US"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obvious and simple system of natural </a:t>
            </a:r>
            <a:r>
              <a:rPr lang="en-US" sz="32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liberty</a:t>
            </a: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r>
              <a:rPr lang="en-US"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</a:p>
          <a:p>
            <a:pPr marL="342900" indent="-342900">
              <a:spcBef>
                <a:spcPts val="640"/>
              </a:spcBef>
              <a:buClr>
                <a:schemeClr val="dk1"/>
              </a:buClr>
              <a:buSzPct val="100000"/>
            </a:pPr>
            <a:r>
              <a:rPr lang="en-US"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People should be completely </a:t>
            </a:r>
            <a:r>
              <a:rPr lang="en-US" sz="32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free</a:t>
            </a:r>
            <a:r>
              <a:rPr lang="en-US"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to trade. </a:t>
            </a:r>
          </a:p>
          <a:p>
            <a:pPr marL="342900" indent="-342900">
              <a:spcBef>
                <a:spcPts val="640"/>
              </a:spcBef>
              <a:buClr>
                <a:schemeClr val="dk1"/>
              </a:buClr>
              <a:buSzPct val="100000"/>
              <a:buNone/>
            </a:pP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4166854"/>
      </p:ext>
    </p:extLst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/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-US" sz="39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Key Concept 5.1 – Industrialism and Global Capitalism 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marL="342900" indent="-342900">
              <a:spcBef>
                <a:spcPts val="0"/>
              </a:spcBef>
              <a:buClr>
                <a:schemeClr val="dk1"/>
              </a:buClr>
              <a:buSzPct val="100000"/>
              <a:buNone/>
            </a:pP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5177272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/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Invisible Hand</a:t>
            </a:r>
          </a:p>
        </p:txBody>
      </p:sp>
      <p:sp>
        <p:nvSpPr>
          <p:cNvPr id="253" name="Shape 253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marL="342900" indent="-34290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free market appears </a:t>
            </a:r>
            <a:r>
              <a:rPr lang="en-US" sz="32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chaotic</a:t>
            </a: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unrestrained.</a:t>
            </a:r>
          </a:p>
          <a:p>
            <a:pPr marL="342900" indent="-342900">
              <a:spcBef>
                <a:spcPts val="640"/>
              </a:spcBef>
              <a:buClr>
                <a:schemeClr val="dk1"/>
              </a:buClr>
              <a:buSzPct val="100000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Actually, it is guided by </a:t>
            </a:r>
            <a:r>
              <a:rPr lang="en-US"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32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 invisible hand</a:t>
            </a:r>
            <a:r>
              <a:rPr lang="en-US"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 produce the right amount and variety of goods.</a:t>
            </a:r>
          </a:p>
          <a:p>
            <a:pPr marL="342900" indent="-342900">
              <a:spcBef>
                <a:spcPts val="640"/>
              </a:spcBef>
              <a:buClr>
                <a:schemeClr val="dk1"/>
              </a:buClr>
              <a:buSzPct val="100000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a product </a:t>
            </a:r>
            <a:r>
              <a:rPr lang="en-US" sz="32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shortage</a:t>
            </a: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occurs, the price rises, establishing a profit </a:t>
            </a:r>
            <a:r>
              <a:rPr lang="en-US" sz="32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margin</a:t>
            </a: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that provides an incentive for others to enter production.</a:t>
            </a:r>
          </a:p>
        </p:txBody>
      </p:sp>
    </p:spTree>
    <p:extLst>
      <p:ext uri="{BB962C8B-B14F-4D97-AF65-F5344CB8AC3E}">
        <p14:creationId xmlns:p14="http://schemas.microsoft.com/office/powerpoint/2010/main" val="975867661"/>
      </p:ext>
    </p:extLst>
  </p:cSld>
  <p:clrMapOvr>
    <a:masterClrMapping/>
  </p:clrMapOvr>
  <p:transition spd="slow">
    <p:cut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/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Social Benefit</a:t>
            </a:r>
          </a:p>
        </p:txBody>
      </p:sp>
      <p:sp>
        <p:nvSpPr>
          <p:cNvPr id="259" name="Shape 259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marL="342900" indent="-34290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While human motives are selfish and greedy, the </a:t>
            </a:r>
            <a:r>
              <a:rPr lang="en-US" sz="32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competition</a:t>
            </a: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 the free market tends to benefit society as a whole by keeping prices low, while still building in an </a:t>
            </a:r>
            <a:r>
              <a:rPr lang="en-US" sz="32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incentive</a:t>
            </a: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for a wide variety of goods and services.</a:t>
            </a:r>
          </a:p>
        </p:txBody>
      </p:sp>
    </p:spTree>
    <p:extLst>
      <p:ext uri="{BB962C8B-B14F-4D97-AF65-F5344CB8AC3E}">
        <p14:creationId xmlns:p14="http://schemas.microsoft.com/office/powerpoint/2010/main" val="1392396558"/>
      </p:ext>
    </p:extLst>
  </p:cSld>
  <p:clrMapOvr>
    <a:masterClrMapping/>
  </p:clrMapOvr>
  <p:transition spd="slow">
    <p:cut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/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Laissez-faire</a:t>
            </a:r>
          </a:p>
        </p:txBody>
      </p:sp>
      <p:sp>
        <p:nvSpPr>
          <p:cNvPr id="265" name="Shape 265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marL="342900" indent="-34290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Smith attacked most forms of governments’ </a:t>
            </a:r>
            <a:r>
              <a:rPr lang="en-US" sz="32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interference</a:t>
            </a: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 the economic process, including tariffs (</a:t>
            </a:r>
            <a:r>
              <a:rPr lang="en-US" sz="32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taxes</a:t>
            </a: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 on imported goods.</a:t>
            </a:r>
          </a:p>
          <a:p>
            <a:pPr marL="342900" indent="-342900">
              <a:spcBef>
                <a:spcPts val="640"/>
              </a:spcBef>
              <a:buClr>
                <a:schemeClr val="dk1"/>
              </a:buClr>
              <a:buSzPct val="100000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Government restrictions on trade cause inefficiency and </a:t>
            </a:r>
            <a:r>
              <a:rPr lang="en-US" sz="32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high</a:t>
            </a: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prices.</a:t>
            </a:r>
          </a:p>
          <a:p>
            <a:pPr marL="342900" indent="-342900">
              <a:spcBef>
                <a:spcPts val="640"/>
              </a:spcBef>
              <a:buClr>
                <a:schemeClr val="dk1"/>
              </a:buClr>
              <a:buSzPct val="100000"/>
            </a:pPr>
            <a:r>
              <a:rPr lang="en-US"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Laissez-faire</a:t>
            </a:r>
            <a:r>
              <a:rPr lang="en-US"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means </a:t>
            </a:r>
            <a:r>
              <a:rPr lang="en-US"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32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let them do</a:t>
            </a: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r>
              <a:rPr lang="en-US"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82426281"/>
      </p:ext>
    </p:extLst>
  </p:cSld>
  <p:clrMapOvr>
    <a:masterClrMapping/>
  </p:clrMapOvr>
  <p:transition spd="slow">
    <p:cut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/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Self-Interest</a:t>
            </a:r>
          </a:p>
        </p:txBody>
      </p:sp>
      <p:sp>
        <p:nvSpPr>
          <p:cNvPr id="271" name="Shape 271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marL="342900" indent="-34290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-US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 is not from the </a:t>
            </a:r>
            <a:r>
              <a:rPr lang="en-US" sz="44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benevolence</a:t>
            </a:r>
            <a:r>
              <a:rPr lang="en-US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 the butcher, the brewer, or the baker that we expect our dinner, but from their regard to their own </a:t>
            </a:r>
            <a:r>
              <a:rPr lang="en-US" sz="44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interest</a:t>
            </a:r>
            <a:r>
              <a:rPr lang="en-US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– Smith, </a:t>
            </a:r>
            <a:r>
              <a:rPr lang="en-US" sz="44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Wealth of Nations</a:t>
            </a:r>
          </a:p>
        </p:txBody>
      </p:sp>
    </p:spTree>
    <p:extLst>
      <p:ext uri="{BB962C8B-B14F-4D97-AF65-F5344CB8AC3E}">
        <p14:creationId xmlns:p14="http://schemas.microsoft.com/office/powerpoint/2010/main" val="35340509"/>
      </p:ext>
    </p:extLst>
  </p:cSld>
  <p:clrMapOvr>
    <a:masterClrMapping/>
  </p:clrMapOvr>
  <p:transition spd="slow">
    <p:cut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/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Criticisms of Capitalism</a:t>
            </a:r>
          </a:p>
        </p:txBody>
      </p:sp>
      <p:sp>
        <p:nvSpPr>
          <p:cNvPr id="277" name="Shape 277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marL="342900" indent="-34290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Workers can be treated </a:t>
            </a:r>
            <a:r>
              <a:rPr lang="en-US" sz="32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unfairly</a:t>
            </a: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342900" indent="-342900">
              <a:spcBef>
                <a:spcPts val="640"/>
              </a:spcBef>
              <a:buClr>
                <a:schemeClr val="dk1"/>
              </a:buClr>
              <a:buSzPct val="100000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Some people become very poor.</a:t>
            </a:r>
          </a:p>
          <a:p>
            <a:pPr marL="342900" indent="-342900">
              <a:spcBef>
                <a:spcPts val="640"/>
              </a:spcBef>
              <a:buClr>
                <a:schemeClr val="dk1"/>
              </a:buClr>
              <a:buSzPct val="100000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Some must </a:t>
            </a:r>
            <a:r>
              <a:rPr lang="en-US" sz="32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lose</a:t>
            </a: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for some to </a:t>
            </a:r>
            <a:r>
              <a:rPr lang="en-US" sz="32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win</a:t>
            </a: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828313777"/>
      </p:ext>
    </p:extLst>
  </p:cSld>
  <p:clrMapOvr>
    <a:masterClrMapping/>
  </p:clrMapOvr>
  <p:transition spd="slow">
    <p:cut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Shape 28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/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Communism</a:t>
            </a:r>
          </a:p>
        </p:txBody>
      </p:sp>
      <p:sp>
        <p:nvSpPr>
          <p:cNvPr id="283" name="Shape 283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marL="342900" indent="-34290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 ideology that seeks to establish a future </a:t>
            </a:r>
            <a:r>
              <a:rPr lang="en-US" sz="32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classless</a:t>
            </a: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stateless social organization, based upon </a:t>
            </a:r>
            <a:r>
              <a:rPr lang="en-US" sz="32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common</a:t>
            </a: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ownership of the means of production and the absence of private property.</a:t>
            </a:r>
          </a:p>
          <a:p>
            <a:pPr marL="342900" indent="-342900">
              <a:spcBef>
                <a:spcPts val="640"/>
              </a:spcBef>
              <a:buClr>
                <a:schemeClr val="dk1"/>
              </a:buClr>
              <a:buSzPct val="100000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“To</a:t>
            </a:r>
            <a:r>
              <a:rPr lang="en-US" sz="32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each </a:t>
            </a: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according to their </a:t>
            </a:r>
            <a:r>
              <a:rPr lang="en-US" sz="32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needs</a:t>
            </a: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247157859"/>
      </p:ext>
    </p:extLst>
  </p:cSld>
  <p:clrMapOvr>
    <a:masterClrMapping/>
  </p:clrMapOvr>
  <p:transition spd="slow">
    <p:cut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8" name="Shape 28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733801" y="0"/>
            <a:ext cx="4862513" cy="6629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4140985"/>
      </p:ext>
    </p:extLst>
  </p:cSld>
  <p:clrMapOvr>
    <a:masterClrMapping/>
  </p:clrMapOvr>
  <p:transition spd="slow">
    <p:cut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Shape 29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/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Karl Marx</a:t>
            </a:r>
          </a:p>
        </p:txBody>
      </p:sp>
      <p:sp>
        <p:nvSpPr>
          <p:cNvPr id="294" name="Shape 294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marL="342900" indent="-34290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-US" sz="32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Karl Marx </a:t>
            </a: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(1818-1883) was an immensely influential German philosopher, political economist, and socialist revolutionary.</a:t>
            </a:r>
          </a:p>
          <a:p>
            <a:pPr marL="342900" indent="-342900">
              <a:spcBef>
                <a:spcPts val="640"/>
              </a:spcBef>
              <a:buClr>
                <a:schemeClr val="dk1"/>
              </a:buClr>
              <a:buSzPct val="100000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 is most famous for his analysis of history in terms of </a:t>
            </a:r>
            <a:r>
              <a:rPr lang="en-US" sz="32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class</a:t>
            </a: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struggles.</a:t>
            </a:r>
          </a:p>
        </p:txBody>
      </p:sp>
    </p:spTree>
    <p:extLst>
      <p:ext uri="{BB962C8B-B14F-4D97-AF65-F5344CB8AC3E}">
        <p14:creationId xmlns:p14="http://schemas.microsoft.com/office/powerpoint/2010/main" val="1366373574"/>
      </p:ext>
    </p:extLst>
  </p:cSld>
  <p:clrMapOvr>
    <a:masterClrMapping/>
  </p:clrMapOvr>
  <p:transition spd="slow">
    <p:cut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Shape 29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/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-US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Communist Manifesto (1848)</a:t>
            </a:r>
          </a:p>
        </p:txBody>
      </p:sp>
      <p:sp>
        <p:nvSpPr>
          <p:cNvPr id="300" name="Shape 300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marL="342900" indent="-34290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-US" sz="32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history of all </a:t>
            </a:r>
            <a:r>
              <a:rPr lang="en-US" sz="3200" i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hitherto</a:t>
            </a:r>
            <a:r>
              <a:rPr lang="en-US" sz="32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existing society is the history of class </a:t>
            </a:r>
            <a:r>
              <a:rPr lang="en-US" sz="3200" i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struggles</a:t>
            </a:r>
            <a:r>
              <a:rPr lang="en-US" sz="32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05886147"/>
      </p:ext>
    </p:extLst>
  </p:cSld>
  <p:clrMapOvr>
    <a:masterClrMapping/>
  </p:clrMapOvr>
  <p:transition spd="slow">
    <p:cut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Shape 30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/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Atheism</a:t>
            </a:r>
          </a:p>
        </p:txBody>
      </p:sp>
      <p:sp>
        <p:nvSpPr>
          <p:cNvPr id="306" name="Shape 306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marL="342900" indent="-34290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Marx was an atheist.</a:t>
            </a:r>
          </a:p>
          <a:p>
            <a:pPr marL="342900" indent="-342900">
              <a:spcBef>
                <a:spcPts val="640"/>
              </a:spcBef>
              <a:buClr>
                <a:schemeClr val="dk1"/>
              </a:buClr>
              <a:buSzPct val="100000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 believed that religion was </a:t>
            </a:r>
            <a:r>
              <a:rPr lang="en-US"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</a:t>
            </a:r>
            <a:r>
              <a:rPr lang="en-US" sz="32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opiate</a:t>
            </a: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 the people.</a:t>
            </a:r>
            <a:r>
              <a:rPr lang="en-US"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</a:p>
          <a:p>
            <a:pPr marL="342900" indent="-342900">
              <a:spcBef>
                <a:spcPts val="640"/>
              </a:spcBef>
              <a:buClr>
                <a:schemeClr val="dk1"/>
              </a:buClr>
              <a:buSzPct val="100000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owners of capital used religion to keep the peasants and workers </a:t>
            </a:r>
            <a:r>
              <a:rPr lang="en-US" sz="32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subjugated</a:t>
            </a: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by leading them to think, not of their present misery, of future happiness in </a:t>
            </a:r>
            <a:r>
              <a:rPr lang="en-US" sz="32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heaven</a:t>
            </a: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86956599"/>
      </p:ext>
    </p:extLst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/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-US" sz="395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Industrial Revolution</a:t>
            </a:r>
            <a:br>
              <a:rPr lang="en-US" sz="395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9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it?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marL="342900" indent="-34290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Civilizations no longer principally ag/rural</a:t>
            </a:r>
          </a:p>
          <a:p>
            <a:pPr marL="342900" indent="-342900">
              <a:spcBef>
                <a:spcPts val="640"/>
              </a:spcBef>
              <a:buClr>
                <a:schemeClr val="dk1"/>
              </a:buClr>
              <a:buSzPct val="100000"/>
            </a:pP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Mass production of goods</a:t>
            </a:r>
          </a:p>
          <a:p>
            <a:pPr marL="342900" indent="-342900">
              <a:spcBef>
                <a:spcPts val="640"/>
              </a:spcBef>
              <a:buClr>
                <a:schemeClr val="dk1"/>
              </a:buClr>
              <a:buSzPct val="100000"/>
            </a:pP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Move toward urbanization</a:t>
            </a:r>
          </a:p>
          <a:p>
            <a:pPr marL="342900" indent="-342900">
              <a:spcBef>
                <a:spcPts val="640"/>
              </a:spcBef>
              <a:buClr>
                <a:schemeClr val="dk1"/>
              </a:buClr>
              <a:buSzPct val="100000"/>
            </a:pP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Capitalism reigned supreme</a:t>
            </a:r>
          </a:p>
          <a:p>
            <a:pPr marL="342900" indent="-342900">
              <a:spcBef>
                <a:spcPts val="640"/>
              </a:spcBef>
              <a:buClr>
                <a:schemeClr val="dk1"/>
              </a:buClr>
              <a:buSzPct val="100000"/>
            </a:pP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Changed life in Europe</a:t>
            </a:r>
          </a:p>
          <a:p>
            <a:pPr marL="742950" lvl="1" indent="-28575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</a:t>
            </a:r>
            <a:r>
              <a:rPr lang="en-US" sz="2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ppl</a:t>
            </a:r>
            <a:r>
              <a:rPr lang="en-US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work, where they lived</a:t>
            </a:r>
          </a:p>
          <a:p>
            <a:pPr marL="742950" lvl="1" indent="-28575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Forced West to spread practices to colonies to exploit them</a:t>
            </a:r>
          </a:p>
        </p:txBody>
      </p:sp>
    </p:spTree>
    <p:extLst>
      <p:ext uri="{BB962C8B-B14F-4D97-AF65-F5344CB8AC3E}">
        <p14:creationId xmlns:p14="http://schemas.microsoft.com/office/powerpoint/2010/main" val="2063420853"/>
      </p:ext>
    </p:extLst>
  </p:cSld>
  <p:clrMapOvr>
    <a:masterClrMapping/>
  </p:clrMapOvr>
  <p:transition spd="slow">
    <p:cut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Shape 31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/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Communist Paradise</a:t>
            </a:r>
          </a:p>
        </p:txBody>
      </p:sp>
      <p:sp>
        <p:nvSpPr>
          <p:cNvPr id="312" name="Shape 312"/>
          <p:cNvSpPr txBox="1">
            <a:spLocks noGrp="1"/>
          </p:cNvSpPr>
          <p:nvPr>
            <p:ph idx="1"/>
          </p:nvPr>
        </p:nvSpPr>
        <p:spPr>
          <a:xfrm>
            <a:off x="1981200" y="1600201"/>
            <a:ext cx="8229600" cy="5105399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marL="342900" indent="-342900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Marx taught that paradise would appear on earth, following the war between the workers(</a:t>
            </a:r>
            <a:r>
              <a:rPr lang="en-US" sz="32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proletariat</a:t>
            </a: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 and the owners (</a:t>
            </a:r>
            <a:r>
              <a:rPr lang="en-US" sz="32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bourgeoisie</a:t>
            </a: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). </a:t>
            </a:r>
          </a:p>
          <a:p>
            <a:pPr marL="342900" indent="-342900">
              <a:lnSpc>
                <a:spcPct val="80000"/>
              </a:lnSpc>
              <a:spcBef>
                <a:spcPts val="640"/>
              </a:spcBef>
              <a:buClr>
                <a:schemeClr val="dk1"/>
              </a:buClr>
              <a:buSzPct val="100000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proletariats would win the war because the outnumber the bourgeoisie. </a:t>
            </a:r>
          </a:p>
          <a:p>
            <a:pPr marL="342900" indent="-342900">
              <a:lnSpc>
                <a:spcPct val="80000"/>
              </a:lnSpc>
              <a:spcBef>
                <a:spcPts val="640"/>
              </a:spcBef>
              <a:buClr>
                <a:schemeClr val="dk1"/>
              </a:buClr>
              <a:buSzPct val="100000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After the war, everyone would be </a:t>
            </a:r>
            <a:r>
              <a:rPr lang="en-US" sz="32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equal</a:t>
            </a: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there would be no need for anyone to rule anyone else. </a:t>
            </a:r>
          </a:p>
          <a:p>
            <a:pPr marL="342900" indent="-342900">
              <a:lnSpc>
                <a:spcPct val="80000"/>
              </a:lnSpc>
              <a:spcBef>
                <a:spcPts val="640"/>
              </a:spcBef>
              <a:buClr>
                <a:schemeClr val="dk1"/>
              </a:buClr>
              <a:buSzPct val="100000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Workers would work to help the society, not for </a:t>
            </a:r>
            <a:r>
              <a:rPr lang="en-US" sz="32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personal gain</a:t>
            </a: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11502013"/>
      </p:ext>
    </p:extLst>
  </p:cSld>
  <p:clrMapOvr>
    <a:masterClrMapping/>
  </p:clrMapOvr>
  <p:transition spd="slow">
    <p:cut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Shape 31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/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End Justifies the Means</a:t>
            </a:r>
          </a:p>
        </p:txBody>
      </p:sp>
      <p:sp>
        <p:nvSpPr>
          <p:cNvPr id="318" name="Shape 318"/>
          <p:cNvSpPr txBox="1">
            <a:spLocks noGrp="1"/>
          </p:cNvSpPr>
          <p:nvPr>
            <p:ph idx="1"/>
          </p:nvPr>
        </p:nvSpPr>
        <p:spPr>
          <a:xfrm>
            <a:off x="1981200" y="1600201"/>
            <a:ext cx="8229600" cy="5029199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marL="342900" indent="-34290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Marx</a:t>
            </a:r>
            <a:r>
              <a:rPr lang="en-US"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’</a:t>
            </a: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 moral teaching was that the leaders of the Communist Party were free to commit any </a:t>
            </a:r>
            <a:r>
              <a:rPr lang="en-US" sz="32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crime</a:t>
            </a: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as long as it served the end—the destruction of capitalism and the ushering in of </a:t>
            </a:r>
            <a:r>
              <a:rPr lang="en-US" sz="32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communism</a:t>
            </a: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342900" indent="-342900">
              <a:spcBef>
                <a:spcPts val="640"/>
              </a:spcBef>
              <a:buClr>
                <a:schemeClr val="dk1"/>
              </a:buClr>
              <a:buSzPct val="100000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end of governments and capitalism was </a:t>
            </a:r>
            <a:r>
              <a:rPr lang="en-US" sz="32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inevitable</a:t>
            </a: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66073549"/>
      </p:ext>
    </p:extLst>
  </p:cSld>
  <p:clrMapOvr>
    <a:masterClrMapping/>
  </p:clrMapOvr>
  <p:transition spd="slow">
    <p:cut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Shape 32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/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Revolution</a:t>
            </a:r>
          </a:p>
        </p:txBody>
      </p:sp>
      <p:sp>
        <p:nvSpPr>
          <p:cNvPr id="324" name="Shape 324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marL="342900" indent="-34290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state is </a:t>
            </a:r>
            <a:r>
              <a:rPr lang="en-US"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committee of the bourgeoisie</a:t>
            </a:r>
            <a:r>
              <a:rPr lang="en-US"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laws are only there to support the </a:t>
            </a:r>
            <a:r>
              <a:rPr lang="en-US" sz="32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capitalists</a:t>
            </a: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the ruling class.</a:t>
            </a:r>
          </a:p>
          <a:p>
            <a:pPr marL="342900" indent="-342900">
              <a:spcBef>
                <a:spcPts val="640"/>
              </a:spcBef>
              <a:buClr>
                <a:schemeClr val="dk1"/>
              </a:buClr>
              <a:buSzPct val="100000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Class conflict between the proletariat and the capitalists can only be resolved by </a:t>
            </a:r>
            <a:r>
              <a:rPr lang="en-US" sz="32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violent revolution</a:t>
            </a: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58958182"/>
      </p:ext>
    </p:extLst>
  </p:cSld>
  <p:clrMapOvr>
    <a:masterClrMapping/>
  </p:clrMapOvr>
  <p:transition spd="slow">
    <p:cut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Shape 32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/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Marx’s History of Economics</a:t>
            </a:r>
          </a:p>
        </p:txBody>
      </p:sp>
      <p:sp>
        <p:nvSpPr>
          <p:cNvPr id="330" name="Shape 330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marL="342900" indent="-342900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ct val="98333"/>
            </a:pPr>
            <a:r>
              <a:rPr lang="en-US" sz="29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Beginning – Primitive communism	</a:t>
            </a:r>
          </a:p>
          <a:p>
            <a:pPr marL="742950" lvl="1" indent="-285750">
              <a:lnSpc>
                <a:spcPct val="80000"/>
              </a:lnSpc>
              <a:spcBef>
                <a:spcPts val="52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Everyone shares, all are provided for</a:t>
            </a:r>
          </a:p>
          <a:p>
            <a:pPr marL="342900" indent="-342900">
              <a:lnSpc>
                <a:spcPct val="80000"/>
              </a:lnSpc>
              <a:spcBef>
                <a:spcPts val="590"/>
              </a:spcBef>
              <a:buClr>
                <a:schemeClr val="dk1"/>
              </a:buClr>
              <a:buSzPct val="98333"/>
            </a:pPr>
            <a:r>
              <a:rPr lang="en-US" sz="29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Then – Capitalism</a:t>
            </a:r>
          </a:p>
          <a:p>
            <a:pPr marL="742950" lvl="1" indent="-285750">
              <a:lnSpc>
                <a:spcPct val="80000"/>
              </a:lnSpc>
              <a:spcBef>
                <a:spcPts val="52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Brought about by private ownership of goods</a:t>
            </a:r>
          </a:p>
          <a:p>
            <a:pPr marL="742950" lvl="1" indent="-285750">
              <a:lnSpc>
                <a:spcPct val="80000"/>
              </a:lnSpc>
              <a:spcBef>
                <a:spcPts val="52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 more sharing</a:t>
            </a:r>
          </a:p>
          <a:p>
            <a:pPr marL="342900" indent="-342900">
              <a:lnSpc>
                <a:spcPct val="80000"/>
              </a:lnSpc>
              <a:spcBef>
                <a:spcPts val="590"/>
              </a:spcBef>
              <a:buClr>
                <a:schemeClr val="dk1"/>
              </a:buClr>
              <a:buSzPct val="98333"/>
            </a:pPr>
            <a:r>
              <a:rPr lang="en-US" sz="29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Then – Socialism </a:t>
            </a:r>
          </a:p>
          <a:p>
            <a:pPr marL="742950" lvl="1" indent="-285750">
              <a:lnSpc>
                <a:spcPct val="80000"/>
              </a:lnSpc>
              <a:spcBef>
                <a:spcPts val="52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After the big war, we need to wean the capitalists off the old way</a:t>
            </a:r>
          </a:p>
          <a:p>
            <a:pPr marL="342900" indent="-342900">
              <a:lnSpc>
                <a:spcPct val="80000"/>
              </a:lnSpc>
              <a:spcBef>
                <a:spcPts val="590"/>
              </a:spcBef>
              <a:buClr>
                <a:schemeClr val="dk1"/>
              </a:buClr>
              <a:buSzPct val="98333"/>
            </a:pPr>
            <a:r>
              <a:rPr lang="en-US" sz="29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Finally – Communism</a:t>
            </a:r>
          </a:p>
          <a:p>
            <a:pPr marL="742950" lvl="1" indent="-285750">
              <a:lnSpc>
                <a:spcPct val="80000"/>
              </a:lnSpc>
              <a:spcBef>
                <a:spcPts val="52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Everyone shares and everyone is happy</a:t>
            </a:r>
          </a:p>
          <a:p>
            <a:pPr marL="742950" lvl="1" indent="-285750">
              <a:lnSpc>
                <a:spcPct val="80000"/>
              </a:lnSpc>
              <a:spcBef>
                <a:spcPts val="52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Paradise </a:t>
            </a:r>
          </a:p>
        </p:txBody>
      </p:sp>
    </p:spTree>
    <p:extLst>
      <p:ext uri="{BB962C8B-B14F-4D97-AF65-F5344CB8AC3E}">
        <p14:creationId xmlns:p14="http://schemas.microsoft.com/office/powerpoint/2010/main" val="1495947522"/>
      </p:ext>
    </p:extLst>
  </p:cSld>
  <p:clrMapOvr>
    <a:masterClrMapping/>
  </p:clrMapOvr>
  <p:transition spd="slow">
    <p:cut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Shape 33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/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-US" sz="39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Difference between Communism and Socialism </a:t>
            </a:r>
          </a:p>
        </p:txBody>
      </p:sp>
      <p:sp>
        <p:nvSpPr>
          <p:cNvPr id="336" name="Shape 336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marL="342900" indent="-34290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Communism is the end result</a:t>
            </a:r>
          </a:p>
          <a:p>
            <a:pPr marL="342900" indent="-342900">
              <a:spcBef>
                <a:spcPts val="640"/>
              </a:spcBef>
              <a:buClr>
                <a:schemeClr val="dk1"/>
              </a:buClr>
              <a:buSzPct val="100000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Socialism is a stepping stone to get to communism</a:t>
            </a:r>
          </a:p>
          <a:p>
            <a:pPr marL="342900" indent="-342900">
              <a:spcBef>
                <a:spcPts val="640"/>
              </a:spcBef>
              <a:buClr>
                <a:schemeClr val="dk1"/>
              </a:buClr>
              <a:buSzPct val="100000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Socialism is loosely based on capitalism because what you receive from the government is based on how hard you work</a:t>
            </a:r>
          </a:p>
          <a:p>
            <a:pPr marL="342900" indent="-342900">
              <a:spcBef>
                <a:spcPts val="640"/>
              </a:spcBef>
              <a:buClr>
                <a:schemeClr val="dk1"/>
              </a:buClr>
              <a:buSzPct val="100000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communism, everyone gets the same stuff</a:t>
            </a:r>
          </a:p>
        </p:txBody>
      </p:sp>
    </p:spTree>
    <p:extLst>
      <p:ext uri="{BB962C8B-B14F-4D97-AF65-F5344CB8AC3E}">
        <p14:creationId xmlns:p14="http://schemas.microsoft.com/office/powerpoint/2010/main" val="477021662"/>
      </p:ext>
    </p:extLst>
  </p:cSld>
  <p:clrMapOvr>
    <a:masterClrMapping/>
  </p:clrMapOvr>
  <p:transition spd="slow">
    <p:cut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Shape 34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/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2" name="Shape 34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marL="342900" indent="-34290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Communism – From each according to their abilities. To each according to their need</a:t>
            </a:r>
          </a:p>
          <a:p>
            <a:pPr marL="342900" indent="-342900">
              <a:spcBef>
                <a:spcPts val="640"/>
              </a:spcBef>
              <a:buClr>
                <a:schemeClr val="dk1"/>
              </a:buClr>
              <a:buSzPct val="100000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Socialism – From each according to their abilities. To each according to their deeds</a:t>
            </a:r>
          </a:p>
        </p:txBody>
      </p:sp>
    </p:spTree>
    <p:extLst>
      <p:ext uri="{BB962C8B-B14F-4D97-AF65-F5344CB8AC3E}">
        <p14:creationId xmlns:p14="http://schemas.microsoft.com/office/powerpoint/2010/main" val="678297860"/>
      </p:ext>
    </p:extLst>
  </p:cSld>
  <p:clrMapOvr>
    <a:masterClrMapping/>
  </p:clrMapOvr>
  <p:transition spd="slow">
    <p:cut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Shape 34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/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Criticism of Communism</a:t>
            </a:r>
          </a:p>
        </p:txBody>
      </p:sp>
      <p:sp>
        <p:nvSpPr>
          <p:cNvPr id="348" name="Shape 348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marL="342900" indent="-34290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the 20</a:t>
            </a:r>
            <a:r>
              <a:rPr lang="en-US" sz="3200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century, it is estimated that </a:t>
            </a:r>
            <a:r>
              <a:rPr lang="en-US" sz="32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50 million </a:t>
            </a: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people were killed in the name of communism.</a:t>
            </a:r>
          </a:p>
          <a:p>
            <a:pPr marL="342900" indent="-342900">
              <a:spcBef>
                <a:spcPts val="640"/>
              </a:spcBef>
              <a:buClr>
                <a:schemeClr val="dk1"/>
              </a:buClr>
              <a:buSzPct val="100000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Most of Marx</a:t>
            </a:r>
            <a:r>
              <a:rPr lang="en-US"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’</a:t>
            </a: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 </a:t>
            </a:r>
            <a:r>
              <a:rPr lang="en-US" sz="32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predictions</a:t>
            </a: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haven’t came true yet. </a:t>
            </a:r>
          </a:p>
          <a:p>
            <a:pPr marL="342900" indent="-342900">
              <a:spcBef>
                <a:spcPts val="640"/>
              </a:spcBef>
              <a:buClr>
                <a:schemeClr val="dk1"/>
              </a:buClr>
              <a:buSzPct val="100000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 is inconsistent with </a:t>
            </a:r>
            <a:r>
              <a:rPr lang="en-US" sz="32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human nature</a:t>
            </a: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342900" indent="-342900">
              <a:spcBef>
                <a:spcPts val="640"/>
              </a:spcBef>
              <a:buClr>
                <a:schemeClr val="dk1"/>
              </a:buClr>
              <a:buSzPct val="100000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 degrades religion.</a:t>
            </a:r>
          </a:p>
        </p:txBody>
      </p:sp>
    </p:spTree>
    <p:extLst>
      <p:ext uri="{BB962C8B-B14F-4D97-AF65-F5344CB8AC3E}">
        <p14:creationId xmlns:p14="http://schemas.microsoft.com/office/powerpoint/2010/main" val="44376254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/>
          <a:p>
            <a:pPr lvl="1" algn="ctr" rtl="0">
              <a:buSzPct val="25000"/>
            </a:pPr>
            <a:r>
              <a:rPr lang="en-US" sz="3600"/>
              <a:t>History of the Industrial Revolution</a:t>
            </a:r>
            <a:r>
              <a:rPr lang="en-US" sz="9600" b="1"/>
              <a:t/>
            </a:r>
            <a:br>
              <a:rPr lang="en-US" sz="9600" b="1"/>
            </a:br>
            <a:endParaRPr lang="en-US" sz="9600" b="1"/>
          </a:p>
        </p:txBody>
      </p:sp>
      <p:sp>
        <p:nvSpPr>
          <p:cNvPr id="103" name="Shape 103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marL="342900" indent="-34290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Began in Great Britain in mid 1700s</a:t>
            </a:r>
          </a:p>
          <a:p>
            <a:pPr marL="342900" indent="-342900">
              <a:spcBef>
                <a:spcPts val="720"/>
              </a:spcBef>
              <a:buClr>
                <a:schemeClr val="dk1"/>
              </a:buClr>
              <a:buSzPct val="100000"/>
            </a:pP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Causes </a:t>
            </a:r>
          </a:p>
          <a:p>
            <a:pPr marL="742950" lvl="1" indent="-28575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en-US" sz="2800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nd</a:t>
            </a: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Agricultural revolution</a:t>
            </a:r>
          </a:p>
          <a:p>
            <a:pPr lvl="2">
              <a:spcBef>
                <a:spcPts val="480"/>
              </a:spcBef>
              <a:buClr>
                <a:schemeClr val="dk1"/>
              </a:buClr>
              <a:buSzPct val="100000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Improved farming techniques</a:t>
            </a:r>
          </a:p>
          <a:p>
            <a:pPr lvl="2">
              <a:spcBef>
                <a:spcPts val="480"/>
              </a:spcBef>
              <a:buClr>
                <a:schemeClr val="dk1"/>
              </a:buClr>
              <a:buSzPct val="100000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Half of pop left for city jobs</a:t>
            </a:r>
          </a:p>
          <a:p>
            <a:pPr lvl="2">
              <a:spcBef>
                <a:spcPts val="480"/>
              </a:spcBef>
              <a:buClr>
                <a:schemeClr val="dk1"/>
              </a:buClr>
              <a:buSzPct val="100000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Needed a way to get good crops w/ half the workers</a:t>
            </a:r>
          </a:p>
          <a:p>
            <a:pPr marL="742950" lvl="1" indent="-28575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Why so much better crop yields?</a:t>
            </a:r>
          </a:p>
          <a:p>
            <a:pPr lvl="2">
              <a:spcBef>
                <a:spcPts val="480"/>
              </a:spcBef>
              <a:buClr>
                <a:schemeClr val="dk1"/>
              </a:buClr>
              <a:buSzPct val="100000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Potatoes and corn from New World</a:t>
            </a:r>
          </a:p>
          <a:p>
            <a:pPr lvl="2">
              <a:spcBef>
                <a:spcPts val="480"/>
              </a:spcBef>
              <a:buClr>
                <a:schemeClr val="dk1"/>
              </a:buClr>
              <a:buSzPct val="100000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Chemical fertilizers (big deal)</a:t>
            </a:r>
          </a:p>
        </p:txBody>
      </p:sp>
    </p:spTree>
    <p:extLst>
      <p:ext uri="{BB962C8B-B14F-4D97-AF65-F5344CB8AC3E}">
        <p14:creationId xmlns:p14="http://schemas.microsoft.com/office/powerpoint/2010/main" val="25996092"/>
      </p:ext>
    </p:extLst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/>
          <a:p>
            <a:pPr lvl="1" algn="ctr" rtl="0">
              <a:buSzPct val="25000"/>
            </a:pPr>
            <a:r>
              <a:rPr lang="en-US" sz="3200"/>
              <a:t>Cause: Why did the pop grow?</a:t>
            </a:r>
            <a:br>
              <a:rPr lang="en-US" sz="3200"/>
            </a:br>
            <a:r>
              <a:rPr lang="en-US" sz="3200"/>
              <a:t>50% growth from 1700-1800</a:t>
            </a:r>
          </a:p>
        </p:txBody>
      </p:sp>
      <p:sp>
        <p:nvSpPr>
          <p:cNvPr id="109" name="Shape 109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marL="342900" indent="-34290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More food available</a:t>
            </a:r>
          </a:p>
          <a:p>
            <a:pPr marL="342900" indent="-342900">
              <a:spcBef>
                <a:spcPts val="640"/>
              </a:spcBef>
              <a:buClr>
                <a:schemeClr val="dk1"/>
              </a:buClr>
              <a:buSzPct val="100000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Improved medical care</a:t>
            </a:r>
          </a:p>
          <a:p>
            <a:pPr marL="342900" indent="-342900">
              <a:spcBef>
                <a:spcPts val="640"/>
              </a:spcBef>
              <a:buClr>
                <a:schemeClr val="dk1"/>
              </a:buClr>
              <a:buSzPct val="100000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Nutrition</a:t>
            </a:r>
          </a:p>
          <a:p>
            <a:pPr marL="342900" indent="-342900">
              <a:spcBef>
                <a:spcPts val="640"/>
              </a:spcBef>
              <a:buClr>
                <a:schemeClr val="dk1"/>
              </a:buClr>
              <a:buSzPct val="100000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hygine</a:t>
            </a:r>
          </a:p>
        </p:txBody>
      </p:sp>
    </p:spTree>
    <p:extLst>
      <p:ext uri="{BB962C8B-B14F-4D97-AF65-F5344CB8AC3E}">
        <p14:creationId xmlns:p14="http://schemas.microsoft.com/office/powerpoint/2010/main" val="949287112"/>
      </p:ext>
    </p:extLst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/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Cause: Technology improvements</a:t>
            </a:r>
          </a:p>
        </p:txBody>
      </p:sp>
      <p:sp>
        <p:nvSpPr>
          <p:cNvPr id="115" name="Shape 115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marL="342900" indent="-34290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Steam power</a:t>
            </a:r>
          </a:p>
          <a:p>
            <a:pPr marL="342900" indent="-342900">
              <a:spcBef>
                <a:spcPts val="640"/>
              </a:spcBef>
              <a:buClr>
                <a:schemeClr val="dk1"/>
              </a:buClr>
              <a:buSzPct val="100000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Steel</a:t>
            </a:r>
          </a:p>
          <a:p>
            <a:pPr marL="342900" indent="-342900">
              <a:spcBef>
                <a:spcPts val="640"/>
              </a:spcBef>
              <a:buClr>
                <a:schemeClr val="dk1"/>
              </a:buClr>
              <a:buSzPct val="100000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Factory system (Henry Ford – Assembly line)</a:t>
            </a:r>
          </a:p>
          <a:p>
            <a:pPr marL="742950" lvl="1" indent="-28575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Put factory near water for power source</a:t>
            </a:r>
          </a:p>
          <a:p>
            <a:pPr marL="342900" indent="-342900">
              <a:spcBef>
                <a:spcPts val="640"/>
              </a:spcBef>
              <a:buClr>
                <a:schemeClr val="dk1"/>
              </a:buClr>
              <a:buSzPct val="100000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Suez and Panama Canals</a:t>
            </a:r>
          </a:p>
          <a:p>
            <a:pPr marL="742950" lvl="1" indent="-28575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Made sea travel much quicker </a:t>
            </a:r>
          </a:p>
          <a:p>
            <a:pPr marL="342900" indent="-342900">
              <a:spcBef>
                <a:spcPts val="640"/>
              </a:spcBef>
              <a:buClr>
                <a:schemeClr val="dk1"/>
              </a:buClr>
              <a:buSzPct val="100000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New inventions for textile industry</a:t>
            </a:r>
          </a:p>
          <a:p>
            <a:pPr marL="742950" lvl="1" indent="-28575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Cotton Gin – Eli Whitney – process cotton 	quickly</a:t>
            </a:r>
          </a:p>
        </p:txBody>
      </p:sp>
    </p:spTree>
    <p:extLst>
      <p:ext uri="{BB962C8B-B14F-4D97-AF65-F5344CB8AC3E}">
        <p14:creationId xmlns:p14="http://schemas.microsoft.com/office/powerpoint/2010/main" val="54318719"/>
      </p:ext>
    </p:extLst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" name="Shape 1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588874" y="270677"/>
            <a:ext cx="12901441" cy="658732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6482323"/>
      </p:ext>
    </p:extLst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/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Social Causes</a:t>
            </a:r>
          </a:p>
        </p:txBody>
      </p:sp>
      <p:sp>
        <p:nvSpPr>
          <p:cNvPr id="126" name="Shape 126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marL="342900" indent="-342900">
              <a:spcBef>
                <a:spcPts val="0"/>
              </a:spcBef>
              <a:buClr>
                <a:schemeClr val="dk1"/>
              </a:buClr>
              <a:buSzPct val="98333"/>
            </a:pPr>
            <a:r>
              <a:rPr lang="en-US" sz="29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Protestant work ethic</a:t>
            </a:r>
          </a:p>
          <a:p>
            <a:pPr marL="742950" lvl="1" indent="-285750">
              <a:spcBef>
                <a:spcPts val="52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Earthly success is a sign of personal salvation</a:t>
            </a:r>
          </a:p>
          <a:p>
            <a:pPr lvl="2">
              <a:spcBef>
                <a:spcPts val="440"/>
              </a:spcBef>
              <a:buClr>
                <a:schemeClr val="dk1"/>
              </a:buClr>
              <a:buSzPct val="100000"/>
            </a:pPr>
            <a:r>
              <a:rPr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God likes people who work hard</a:t>
            </a:r>
          </a:p>
          <a:p>
            <a:pPr marL="342900" indent="-342900">
              <a:spcBef>
                <a:spcPts val="590"/>
              </a:spcBef>
              <a:buClr>
                <a:schemeClr val="dk1"/>
              </a:buClr>
              <a:buSzPct val="98333"/>
            </a:pPr>
            <a:r>
              <a:rPr lang="en-US" sz="29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Domestic system is not as effective</a:t>
            </a:r>
          </a:p>
          <a:p>
            <a:pPr marL="742950" lvl="1" indent="-285750">
              <a:spcBef>
                <a:spcPts val="52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Women weave cotton and make textiles at home</a:t>
            </a:r>
          </a:p>
          <a:p>
            <a:pPr marL="742950" lvl="1" indent="-285750">
              <a:spcBef>
                <a:spcPts val="52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Sell to middlemen</a:t>
            </a:r>
          </a:p>
          <a:p>
            <a:pPr marL="342900" indent="-342900">
              <a:spcBef>
                <a:spcPts val="590"/>
              </a:spcBef>
              <a:buClr>
                <a:schemeClr val="dk1"/>
              </a:buClr>
              <a:buSzPct val="98333"/>
            </a:pPr>
            <a:r>
              <a:rPr lang="en-US" sz="29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Urbanization – people moving to cities</a:t>
            </a:r>
          </a:p>
          <a:p>
            <a:pPr marL="742950" lvl="1" indent="-285750">
              <a:spcBef>
                <a:spcPts val="52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 factory jobs</a:t>
            </a:r>
          </a:p>
          <a:p>
            <a:pPr marL="742950" lvl="1" indent="-285750">
              <a:spcBef>
                <a:spcPts val="52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Land being bought up by rich</a:t>
            </a:r>
          </a:p>
          <a:p>
            <a:pPr marL="742950" lvl="1" indent="-285750">
              <a:spcBef>
                <a:spcPts val="52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Cities get HUGE</a:t>
            </a:r>
          </a:p>
          <a:p>
            <a:pPr marL="742950" lvl="1" indent="-285750">
              <a:spcBef>
                <a:spcPts val="518"/>
              </a:spcBef>
              <a:buClr>
                <a:schemeClr val="dk1"/>
              </a:buClr>
              <a:buSzPct val="99615"/>
              <a:buNone/>
            </a:pP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64216413"/>
      </p:ext>
    </p:extLst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1492</Words>
  <Application>Microsoft Macintosh PowerPoint</Application>
  <PresentationFormat>Widescreen</PresentationFormat>
  <Paragraphs>201</Paragraphs>
  <Slides>46</Slides>
  <Notes>45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46</vt:i4>
      </vt:variant>
    </vt:vector>
  </HeadingPairs>
  <TitlesOfParts>
    <vt:vector size="53" baseType="lpstr">
      <vt:lpstr>Calibri Light</vt:lpstr>
      <vt:lpstr>Trebuchet MS</vt:lpstr>
      <vt:lpstr>Wingdings 3</vt:lpstr>
      <vt:lpstr>Arial</vt:lpstr>
      <vt:lpstr>Calibri</vt:lpstr>
      <vt:lpstr>Office Theme</vt:lpstr>
      <vt:lpstr>Facet</vt:lpstr>
      <vt:lpstr>PowerPoint Presentation</vt:lpstr>
      <vt:lpstr>Unit 5: 1750-1900   Part I – Industrial Revolution + New Economic Systems</vt:lpstr>
      <vt:lpstr>Key Concept 5.1 – Industrialism and Global Capitalism </vt:lpstr>
      <vt:lpstr>Industrial Revolution What is it?</vt:lpstr>
      <vt:lpstr>History of the Industrial Revolution </vt:lpstr>
      <vt:lpstr>Cause: Why did the pop grow? 50% growth from 1700-1800</vt:lpstr>
      <vt:lpstr>Cause: Technology improvements</vt:lpstr>
      <vt:lpstr>PowerPoint Presentation</vt:lpstr>
      <vt:lpstr>Social Causes</vt:lpstr>
      <vt:lpstr>Spread of the Industrial Revolution </vt:lpstr>
      <vt:lpstr>Why didn’t the IR start somewhere else?</vt:lpstr>
      <vt:lpstr>Financial Cause: Adam Smith</vt:lpstr>
      <vt:lpstr>Capitalism Spreads</vt:lpstr>
      <vt:lpstr>More Financial Causes</vt:lpstr>
      <vt:lpstr>Philosophical Cause: John Stuart Mill</vt:lpstr>
      <vt:lpstr>More about Industrial Revolution</vt:lpstr>
      <vt:lpstr>Transformative Effects of Industrial Revolution </vt:lpstr>
      <vt:lpstr>Social Effects of IR</vt:lpstr>
      <vt:lpstr>PowerPoint Presentation</vt:lpstr>
      <vt:lpstr>IR in Japan (Meiji Restoration)</vt:lpstr>
      <vt:lpstr>Science in IR</vt:lpstr>
      <vt:lpstr>Second Industrial Revolution</vt:lpstr>
      <vt:lpstr>Reactions go Global Capitalism  </vt:lpstr>
      <vt:lpstr>Capitalism vs. Communism</vt:lpstr>
      <vt:lpstr>Capitalism</vt:lpstr>
      <vt:lpstr>Classical Economics</vt:lpstr>
      <vt:lpstr>PowerPoint Presentation</vt:lpstr>
      <vt:lpstr>Adam Smith</vt:lpstr>
      <vt:lpstr>Natural Liberty</vt:lpstr>
      <vt:lpstr>The Invisible Hand</vt:lpstr>
      <vt:lpstr>Social Benefit</vt:lpstr>
      <vt:lpstr>Laissez-faire</vt:lpstr>
      <vt:lpstr>Self-Interest</vt:lpstr>
      <vt:lpstr>Criticisms of Capitalism</vt:lpstr>
      <vt:lpstr>Communism</vt:lpstr>
      <vt:lpstr>PowerPoint Presentation</vt:lpstr>
      <vt:lpstr>Karl Marx</vt:lpstr>
      <vt:lpstr>Communist Manifesto (1848)</vt:lpstr>
      <vt:lpstr>Atheism</vt:lpstr>
      <vt:lpstr>Communist Paradise</vt:lpstr>
      <vt:lpstr>The End Justifies the Means</vt:lpstr>
      <vt:lpstr>Revolution</vt:lpstr>
      <vt:lpstr>Marx’s History of Economics</vt:lpstr>
      <vt:lpstr>Difference between Communism and Socialism </vt:lpstr>
      <vt:lpstr>PowerPoint Presentation</vt:lpstr>
      <vt:lpstr>Criticism of Communism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Kolby Rudd</dc:creator>
  <cp:lastModifiedBy>Kolby Rudd</cp:lastModifiedBy>
  <cp:revision>1</cp:revision>
  <dcterms:created xsi:type="dcterms:W3CDTF">2016-04-11T15:49:11Z</dcterms:created>
  <dcterms:modified xsi:type="dcterms:W3CDTF">2016-04-11T15:51:25Z</dcterms:modified>
</cp:coreProperties>
</file>