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2" r:id="rId9"/>
    <p:sldId id="263" r:id="rId10"/>
    <p:sldId id="265" r:id="rId11"/>
    <p:sldId id="283" r:id="rId12"/>
    <p:sldId id="266" r:id="rId13"/>
    <p:sldId id="267" r:id="rId14"/>
    <p:sldId id="284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>
      <p:cViewPr varScale="1">
        <p:scale>
          <a:sx n="119" d="100"/>
          <a:sy n="119" d="100"/>
        </p:scale>
        <p:origin x="14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D9F76-E4BD-46EB-96FD-CC68B6C634F0}" type="datetimeFigureOut">
              <a:rPr lang="en-US" smtClean="0"/>
              <a:pPr/>
              <a:t>8/28/16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51F13-7048-488E-915C-2397AA9259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51F13-7048-488E-915C-2397AA9259B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82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51F13-7048-488E-915C-2397AA9259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C16232D-3B7B-4CD7-95C1-B182A280EBF8}" type="datetime1">
              <a:rPr lang="en-US" smtClean="0"/>
              <a:pPr/>
              <a:t>8/28/16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30851B-4C3A-4C7C-890F-516208C2F8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3B60-943D-4BAD-9C43-E0C572B7C7DF}" type="datetime1">
              <a:rPr lang="en-US" smtClean="0"/>
              <a:pPr/>
              <a:t>8/28/16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851B-4C3A-4C7C-890F-516208C2F8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973-4CBB-45D3-BE7B-4AD07BBC04A5}" type="datetime1">
              <a:rPr lang="en-US" smtClean="0"/>
              <a:pPr/>
              <a:t>8/28/16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851B-4C3A-4C7C-890F-516208C2F8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E9902D-AA9C-44BE-9B46-B8434655947C}" type="datetime1">
              <a:rPr lang="en-US" smtClean="0"/>
              <a:pPr/>
              <a:t>8/28/16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30851B-4C3A-4C7C-890F-516208C2F8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dirty="0" smtClean="0"/>
              <a:t>E. Napp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CF23CFF-3D28-4709-B48A-E6735DB69C04}" type="datetime1">
              <a:rPr lang="en-US" smtClean="0"/>
              <a:pPr/>
              <a:t>8/28/16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30851B-4C3A-4C7C-890F-516208C2F8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625F-19AC-4105-A23E-1ED2CE041CA3}" type="datetime1">
              <a:rPr lang="en-US" smtClean="0"/>
              <a:pPr/>
              <a:t>8/28/16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851B-4C3A-4C7C-890F-516208C2F8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7A11-ED0F-4F8C-92EA-80F8AAA49825}" type="datetime1">
              <a:rPr lang="en-US" smtClean="0"/>
              <a:pPr/>
              <a:t>8/28/16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851B-4C3A-4C7C-890F-516208C2F8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1FBC7F-F1C5-41B8-A5BB-DC7532DBADBE}" type="datetime1">
              <a:rPr lang="en-US" smtClean="0"/>
              <a:pPr/>
              <a:t>8/28/16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30851B-4C3A-4C7C-890F-516208C2F8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 smtClean="0"/>
              <a:t>E. Napp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43CC-65DA-432B-9375-602CF52D7289}" type="datetime1">
              <a:rPr lang="en-US" smtClean="0"/>
              <a:pPr/>
              <a:t>8/28/16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851B-4C3A-4C7C-890F-516208C2F8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161C37-CF76-41E0-B31C-3A7259ACB521}" type="datetime1">
              <a:rPr lang="en-US" smtClean="0"/>
              <a:pPr/>
              <a:t>8/28/16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30851B-4C3A-4C7C-890F-516208C2F8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dirty="0" smtClean="0"/>
              <a:t>E. Napp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4F77F0-D7D0-4FAD-8F1B-11E7C9D1E919}" type="datetime1">
              <a:rPr lang="en-US" smtClean="0"/>
              <a:pPr/>
              <a:t>8/28/16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30851B-4C3A-4C7C-890F-516208C2F8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 smtClean="0"/>
              <a:t>E. Napp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EB818F-E144-4C4A-9993-49AD6F63AF0D}" type="datetime1">
              <a:rPr lang="en-US" smtClean="0"/>
              <a:pPr/>
              <a:t>8/28/16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E. Napp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30851B-4C3A-4C7C-890F-516208C2F8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http://madhushikakaushalya.files.wordpress.com/2009/08/rice_paddy1.jpg&amp;imgrefurl=http://madhushikakaushalya.wordpress.com/2009/08/26/paddy-rubber-coconut-pepper-crop/&amp;usg=__wMsIUnH_ub2ayX8bwtz-DMT1H-0=&amp;h=442&amp;w=574&amp;sz=51&amp;hl=en&amp;start=2&amp;um=1&amp;itbs=1&amp;tbnid=JdXTB62K0XyLJM:&amp;tbnh=103&amp;tbnw=134&amp;prev=/images?q=rice+paddy&amp;um=1&amp;hl=en&amp;safe=active&amp;tbs=isch:1" TargetMode="External"/><Relationship Id="rId3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533400"/>
            <a:ext cx="65037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How did the Neolithic Revolution</a:t>
            </a:r>
          </a:p>
          <a:p>
            <a:pPr algn="ctr"/>
            <a:r>
              <a:rPr lang="en-US" sz="3200" dirty="0" smtClean="0"/>
              <a:t>transform human societies?</a:t>
            </a:r>
            <a:endParaRPr lang="en-US" sz="3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pic>
        <p:nvPicPr>
          <p:cNvPr id="28674" name="Picture 2" descr="https://www.medullaweb.org/jspui/bitstream/10496/26/1/Wheat%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905000"/>
            <a:ext cx="6156239" cy="4619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pic>
        <p:nvPicPr>
          <p:cNvPr id="17410" name="Picture 2" descr="http://cmsdata.iucn.org/img/objectives_74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57554"/>
            <a:ext cx="7008628" cy="5795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923" y="228600"/>
            <a:ext cx="855394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Agriculture’s Profound Changes: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Work increased – agriculture required more time</a:t>
            </a:r>
          </a:p>
          <a:p>
            <a:r>
              <a:rPr lang="en-US" sz="2800" dirty="0" smtClean="0"/>
              <a:t>   than hunting and gathering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Gender relationships changed as men were the </a:t>
            </a:r>
          </a:p>
          <a:p>
            <a:r>
              <a:rPr lang="en-US" sz="2800" dirty="0" smtClean="0"/>
              <a:t>   primary cultivators of staple food crops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Patriarchal cultures developed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r>
              <a:rPr lang="en-US" sz="2800" dirty="0" smtClean="0"/>
              <a:t>Increased inequality in social relations</a:t>
            </a:r>
          </a:p>
          <a:p>
            <a:r>
              <a:rPr lang="en-US" sz="2800" dirty="0" smtClean="0"/>
              <a:t>Increased exposure to diseases in settled societies</a:t>
            </a:r>
          </a:p>
          <a:p>
            <a:r>
              <a:rPr lang="en-US" sz="2800" dirty="0" smtClean="0"/>
              <a:t>Increased negative impact to environment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pic>
        <p:nvPicPr>
          <p:cNvPr id="16386" name="Picture 2" descr="http://www.comp.dit.ie/dgordon/Lectures/Hum1/030910/030910soci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43000"/>
            <a:ext cx="5006474" cy="5095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381000"/>
            <a:ext cx="4801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New Hierarchies Developed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28600"/>
            <a:ext cx="830227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Agriculture fundamentally changed human</a:t>
            </a:r>
          </a:p>
          <a:p>
            <a:r>
              <a:rPr lang="en-US" sz="2800" dirty="0" smtClean="0"/>
              <a:t> societies: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Greatly increased food supplies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Allowed families to have more children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Population explosion occurred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Food surpluses allowed for specialization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Not all individuals were required for farming</a:t>
            </a:r>
          </a:p>
          <a:p>
            <a:r>
              <a:rPr lang="en-US" sz="2800" dirty="0" smtClean="0"/>
              <a:t>    - although early agricultural societies needed</a:t>
            </a:r>
          </a:p>
          <a:p>
            <a:r>
              <a:rPr lang="en-US" sz="2800" dirty="0" smtClean="0"/>
              <a:t>  large numbers of farmers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Cities eventually developed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Writing eventually developed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pic>
        <p:nvPicPr>
          <p:cNvPr id="45058" name="Picture 2" descr="http://northernblue.ca/cconline/images/ancient/pyram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7463534" cy="5370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pic>
        <p:nvPicPr>
          <p:cNvPr id="14338" name="Picture 2" descr="http://alina_stefanescu.typepad.com/.a/6a00d8341ce39f53ef0128762cfc77970c-500w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799"/>
            <a:ext cx="7878233" cy="4537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pic>
        <p:nvPicPr>
          <p:cNvPr id="13314" name="Picture 2" descr="http://anthro.palomar.edu/political/images/map_of_ancient_civilizatio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078" y="1143000"/>
            <a:ext cx="7671158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pic>
        <p:nvPicPr>
          <p:cNvPr id="12290" name="Picture 2" descr="http://img.auctiva.com/imgdata/1/0/2/7/7/7/9/webimg/308483577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7534275" cy="521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805701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 many years, the Neolithic Revolution was</a:t>
            </a:r>
          </a:p>
          <a:p>
            <a:r>
              <a:rPr lang="en-US" sz="2800" dirty="0" smtClean="0"/>
              <a:t>the most significant turning point but by 1750,</a:t>
            </a:r>
          </a:p>
          <a:p>
            <a:r>
              <a:rPr lang="en-US" sz="2800" dirty="0" smtClean="0"/>
              <a:t>the Industrial Revolution began and like</a:t>
            </a:r>
          </a:p>
          <a:p>
            <a:r>
              <a:rPr lang="en-US" sz="2800" dirty="0" smtClean="0"/>
              <a:t>the Neolithic Revolution, it spread and</a:t>
            </a:r>
          </a:p>
          <a:p>
            <a:r>
              <a:rPr lang="en-US" sz="2800" dirty="0" smtClean="0"/>
              <a:t>radically altered human societies.</a:t>
            </a:r>
          </a:p>
          <a:p>
            <a:endParaRPr lang="en-US" sz="2800" dirty="0"/>
          </a:p>
        </p:txBody>
      </p:sp>
      <p:pic>
        <p:nvPicPr>
          <p:cNvPr id="11266" name="Picture 2" descr="http://media-2.web.britannica.com/eb-media/97/92897-050-E898E2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2666" y="2667001"/>
            <a:ext cx="5644084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81000"/>
            <a:ext cx="76113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Like the Neolithic Revolution, the Industrial</a:t>
            </a:r>
          </a:p>
          <a:p>
            <a:r>
              <a:rPr lang="en-US" sz="2800" dirty="0" smtClean="0"/>
              <a:t>Revolution had a profound impact on human</a:t>
            </a:r>
          </a:p>
          <a:p>
            <a:r>
              <a:rPr lang="en-US" sz="2800" dirty="0" smtClean="0"/>
              <a:t>societies and the environment.</a:t>
            </a:r>
            <a:endParaRPr lang="en-US" sz="2800" dirty="0"/>
          </a:p>
        </p:txBody>
      </p:sp>
      <p:pic>
        <p:nvPicPr>
          <p:cNvPr id="10242" name="Picture 2" descr="http://www.permaculture.org.au/images/industrial_rev_hous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01642"/>
            <a:ext cx="5884877" cy="4546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3183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history of the universe is greater than the history</a:t>
            </a:r>
          </a:p>
          <a:p>
            <a:r>
              <a:rPr lang="en-US" sz="2400" dirty="0" smtClean="0"/>
              <a:t>of humanity.  This “Cosmic History” or “Big History”</a:t>
            </a:r>
          </a:p>
          <a:p>
            <a:r>
              <a:rPr lang="en-US" sz="2400" dirty="0" smtClean="0"/>
              <a:t>dates back to the Big Bang (around13.7 billion years ago)</a:t>
            </a:r>
          </a:p>
          <a:p>
            <a:r>
              <a:rPr lang="en-US" sz="2400" dirty="0" smtClean="0"/>
              <a:t>and continues to the present.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905000"/>
            <a:ext cx="69764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formation of the earth occurred around </a:t>
            </a:r>
          </a:p>
          <a:p>
            <a:r>
              <a:rPr lang="en-US" sz="2400" dirty="0" smtClean="0"/>
              <a:t>4.5 billion years ago while the emergence of humans occurred only 2.5 million years ago.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505200"/>
            <a:ext cx="70920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Early humans originated in East Africa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Early humans migrated to different parts of the</a:t>
            </a:r>
          </a:p>
          <a:p>
            <a:r>
              <a:rPr lang="en-US" sz="2400" dirty="0" smtClean="0"/>
              <a:t>  world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Homo sapiens sapiens emerged about 120,000</a:t>
            </a:r>
          </a:p>
          <a:p>
            <a:r>
              <a:rPr lang="en-US" sz="2400" dirty="0" smtClean="0"/>
              <a:t>  years ago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There have been no major evolutionary changes</a:t>
            </a:r>
          </a:p>
          <a:p>
            <a:r>
              <a:rPr lang="en-US" sz="2400" dirty="0" smtClean="0"/>
              <a:t>  in the species since then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81000"/>
            <a:ext cx="7306808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But changes are not just material, changes</a:t>
            </a:r>
          </a:p>
          <a:p>
            <a:r>
              <a:rPr lang="en-US" sz="2800" dirty="0" smtClean="0"/>
              <a:t>are also changes in consciousness.</a:t>
            </a:r>
          </a:p>
          <a:p>
            <a:endParaRPr lang="en-US" sz="2800" dirty="0" smtClean="0"/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Neolithic Revolution led humans to </a:t>
            </a:r>
          </a:p>
          <a:p>
            <a:r>
              <a:rPr lang="en-US" sz="2800" dirty="0" smtClean="0"/>
              <a:t>pay greater attention to the seasons and</a:t>
            </a:r>
          </a:p>
          <a:p>
            <a:r>
              <a:rPr lang="en-US" sz="2800" dirty="0" smtClean="0"/>
              <a:t>the forces of creation.</a:t>
            </a:r>
          </a:p>
          <a:p>
            <a:endParaRPr lang="en-US" sz="2800" dirty="0" smtClean="0"/>
          </a:p>
          <a:p>
            <a:r>
              <a:rPr lang="en-US" sz="2800" dirty="0" smtClean="0"/>
              <a:t>Changes occurred in the worldview of</a:t>
            </a:r>
          </a:p>
          <a:p>
            <a:r>
              <a:rPr lang="en-US" sz="2800" dirty="0" smtClean="0"/>
              <a:t> farming communities.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9218" name="Picture 2" descr="http://creationwiki.org/pool/images/5/5c/World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4495800"/>
            <a:ext cx="2828925" cy="199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pic>
        <p:nvPicPr>
          <p:cNvPr id="8194" name="Picture 2" descr="http://pakalert.files.wordpress.com/2009/12/bww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6962775" cy="521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pic>
        <p:nvPicPr>
          <p:cNvPr id="7170" name="Picture 2" descr="http://academic.brooklyn.cuny.edu/core9/phalsall/images/shng-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6897709" cy="423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pic>
        <p:nvPicPr>
          <p:cNvPr id="6146" name="Picture 2" descr="http://www.archaeo-pro.com.au/Clip_Art_Drawings/Ziggurat_of_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6876415" cy="466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pic>
        <p:nvPicPr>
          <p:cNvPr id="5122" name="Picture 2" descr="http://www.traveltovietnam.info/Upload/Vietnam-tours/29717419_ANGKOR%20WA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7091795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pic>
        <p:nvPicPr>
          <p:cNvPr id="2054" name="Picture 6" descr="http://www.rhetcomp.gsu.edu/~gpullman/8170/images/amph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990600"/>
            <a:ext cx="3686175" cy="521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827983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Questions: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Why is it important to consider Cosmic History</a:t>
            </a:r>
          </a:p>
          <a:p>
            <a:pPr marL="514350" indent="-514350"/>
            <a:r>
              <a:rPr lang="en-US" sz="2400" dirty="0" smtClean="0"/>
              <a:t>        when studying the human journey?</a:t>
            </a:r>
          </a:p>
          <a:p>
            <a:pPr marL="514350" indent="-514350">
              <a:buAutoNum type="arabicPeriod" startAt="2"/>
            </a:pPr>
            <a:r>
              <a:rPr lang="en-US" sz="2400" dirty="0" smtClean="0"/>
              <a:t>What are three critical phases of the human journey?</a:t>
            </a:r>
          </a:p>
          <a:p>
            <a:pPr marL="514350" indent="-514350">
              <a:buAutoNum type="arabicPeriod" startAt="3"/>
            </a:pPr>
            <a:r>
              <a:rPr lang="en-US" sz="2400" dirty="0" smtClean="0"/>
              <a:t>What were the beneficial aspects of gathering</a:t>
            </a:r>
          </a:p>
          <a:p>
            <a:pPr marL="514350" indent="-514350"/>
            <a:r>
              <a:rPr lang="en-US" sz="2400" dirty="0" smtClean="0"/>
              <a:t>       and hunting societies?</a:t>
            </a:r>
          </a:p>
          <a:p>
            <a:pPr marL="514350" indent="-514350">
              <a:buAutoNum type="arabicPeriod" startAt="4"/>
            </a:pPr>
            <a:r>
              <a:rPr lang="en-US" sz="2400" dirty="0" smtClean="0"/>
              <a:t>How did the introduction of agriculture transform</a:t>
            </a:r>
          </a:p>
          <a:p>
            <a:pPr marL="514350" indent="-514350"/>
            <a:r>
              <a:rPr lang="en-US" sz="2400" dirty="0" smtClean="0"/>
              <a:t>       societies?</a:t>
            </a:r>
          </a:p>
          <a:p>
            <a:pPr marL="514350" indent="-514350">
              <a:buAutoNum type="arabicPeriod" startAt="5"/>
            </a:pPr>
            <a:r>
              <a:rPr lang="en-US" sz="2400" dirty="0" smtClean="0"/>
              <a:t>Why did agriculture spread if it was associated with</a:t>
            </a:r>
          </a:p>
          <a:p>
            <a:pPr marL="514350" indent="-514350"/>
            <a:r>
              <a:rPr lang="en-US" sz="2400" dirty="0" smtClean="0"/>
              <a:t>       obvious disadvantages?</a:t>
            </a:r>
          </a:p>
          <a:p>
            <a:pPr marL="514350" indent="-514350">
              <a:buAutoNum type="arabicPeriod" startAt="6"/>
            </a:pPr>
            <a:r>
              <a:rPr lang="en-US" sz="2400" dirty="0" smtClean="0"/>
              <a:t>Assess the impact of industrialization.  Why has</a:t>
            </a:r>
          </a:p>
          <a:p>
            <a:pPr marL="514350" indent="-514350"/>
            <a:r>
              <a:rPr lang="en-US" sz="2400" dirty="0" smtClean="0"/>
              <a:t>       industrialization spread despite its disadvantages?</a:t>
            </a:r>
          </a:p>
          <a:p>
            <a:pPr marL="514350" indent="-514350"/>
            <a:endParaRPr lang="en-US" sz="2400" dirty="0" smtClean="0"/>
          </a:p>
        </p:txBody>
      </p:sp>
      <p:pic>
        <p:nvPicPr>
          <p:cNvPr id="1028" name="Picture 4" descr="http://t3.gstatic.com/images?q=tbn:JdXTB62K0XyLJM:http://madhushikakaushalya.files.wordpress.com/2009/08/rice_paddy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029200"/>
            <a:ext cx="1885950" cy="144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1"/>
            <a:ext cx="842089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World Historians recognize three distinct phases</a:t>
            </a:r>
          </a:p>
          <a:p>
            <a:r>
              <a:rPr lang="en-US" sz="2400" dirty="0" smtClean="0"/>
              <a:t>in the human journey:</a:t>
            </a:r>
          </a:p>
          <a:p>
            <a:endParaRPr lang="en-US" sz="2400" dirty="0" smtClean="0"/>
          </a:p>
          <a:p>
            <a:r>
              <a:rPr lang="en-US" sz="2400" u="sng" dirty="0" smtClean="0"/>
              <a:t>The Paleolithic Era: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Literally means “Old Stone Age”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Gathering and hunting way of life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Represents over 95% of the human journey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u="sng" dirty="0" smtClean="0"/>
              <a:t>The Neolithic Era: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About 12,000 years ago, agriculture was introduced </a:t>
            </a:r>
          </a:p>
          <a:p>
            <a:r>
              <a:rPr lang="en-US" sz="2400" dirty="0" smtClean="0"/>
              <a:t>     into some communities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Permanent settlements and specialization developed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u="sng" dirty="0" smtClean="0"/>
              <a:t>The Industrial Era: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Beginning in England around 1750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The mechanization of agriculture and industry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r>
              <a:rPr lang="en-US" sz="2800" dirty="0" smtClean="0"/>
              <a:t>     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pic>
        <p:nvPicPr>
          <p:cNvPr id="24578" name="Picture 2" descr="http://www.ypte.org.uk/UserFiles/Image/Factsheet%20images/orang_asli_malay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304800"/>
            <a:ext cx="2837793" cy="2133600"/>
          </a:xfrm>
          <a:prstGeom prst="rect">
            <a:avLst/>
          </a:prstGeom>
          <a:noFill/>
        </p:spPr>
      </p:pic>
      <p:pic>
        <p:nvPicPr>
          <p:cNvPr id="24580" name="Picture 4" descr="http://images.travelpod.com/users/gonetilwhenever/round_the_world.1171022760.028_gunung_kawi_rice_paddi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09600"/>
            <a:ext cx="2857694" cy="3808104"/>
          </a:xfrm>
          <a:prstGeom prst="rect">
            <a:avLst/>
          </a:prstGeom>
          <a:noFill/>
        </p:spPr>
      </p:pic>
      <p:pic>
        <p:nvPicPr>
          <p:cNvPr id="2" name="Picture 2" descr="http://z.about.com/d/inventors/1/5/f/T/spining_jenny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733800"/>
            <a:ext cx="3810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8198078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Paleolithic Phase: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Gatherers and hunters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Organized often in small kinship groups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Highly mobile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Nomadic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Women, as gatherers, contributed significantly</a:t>
            </a:r>
          </a:p>
          <a:p>
            <a:r>
              <a:rPr lang="en-US" sz="2800" dirty="0" smtClean="0"/>
              <a:t>   to the food supply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Men as hunters contributed to the food supply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Some Paleolithic people made beautiful cave</a:t>
            </a:r>
          </a:p>
          <a:p>
            <a:r>
              <a:rPr lang="en-US" sz="2800" dirty="0" smtClean="0"/>
              <a:t>   paintings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r>
              <a:rPr lang="en-US" sz="2800" dirty="0" smtClean="0"/>
              <a:t>  </a:t>
            </a:r>
          </a:p>
        </p:txBody>
      </p:sp>
      <p:pic>
        <p:nvPicPr>
          <p:cNvPr id="23556" name="Picture 4" descr="http://www.cartage.org.lb/en/themes/sciences/Physics/NuclearPhysics/Applications/Archaeology/Applications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953000"/>
            <a:ext cx="2908300" cy="1625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pic>
        <p:nvPicPr>
          <p:cNvPr id="43010" name="Picture 2" descr="http://coquinadaily.com/daily/imagesdaily/080305/cave%20paintings/a172lascau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2737"/>
            <a:ext cx="4065270" cy="6254263"/>
          </a:xfrm>
          <a:prstGeom prst="rect">
            <a:avLst/>
          </a:prstGeom>
          <a:noFill/>
        </p:spPr>
      </p:pic>
      <p:pic>
        <p:nvPicPr>
          <p:cNvPr id="43012" name="Picture 4" descr="http://ursispaltenstein.ch/blog/images/uploads_img/lascaux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8084" y="1752601"/>
            <a:ext cx="377151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6580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0"/>
            <a:ext cx="8616461" cy="7417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Neolithic Period: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Around 12,000 years ago (10,000 – 9000 BCE),</a:t>
            </a:r>
          </a:p>
          <a:p>
            <a:r>
              <a:rPr lang="en-US" sz="2800" dirty="0" smtClean="0"/>
              <a:t>  some communities began to domesticate plants </a:t>
            </a:r>
          </a:p>
          <a:p>
            <a:r>
              <a:rPr lang="en-US" sz="2800" dirty="0" smtClean="0"/>
              <a:t>  and animals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Agriculture developed in at least three separate</a:t>
            </a:r>
          </a:p>
          <a:p>
            <a:r>
              <a:rPr lang="en-US" sz="2800" dirty="0" smtClean="0"/>
              <a:t>  places:</a:t>
            </a:r>
          </a:p>
          <a:p>
            <a:r>
              <a:rPr lang="en-US" sz="2800" dirty="0" smtClean="0"/>
              <a:t>       - The Northern Middle East/Black Sea</a:t>
            </a:r>
          </a:p>
          <a:p>
            <a:r>
              <a:rPr lang="en-US" sz="2800" dirty="0" smtClean="0"/>
              <a:t>            the domestication of wheat and barley</a:t>
            </a:r>
          </a:p>
          <a:p>
            <a:r>
              <a:rPr lang="en-US" sz="2800" dirty="0" smtClean="0"/>
              <a:t>       </a:t>
            </a:r>
          </a:p>
          <a:p>
            <a:r>
              <a:rPr lang="en-US" sz="2800" dirty="0" smtClean="0"/>
              <a:t>       - South China and Continental Southeast Asia</a:t>
            </a:r>
          </a:p>
          <a:p>
            <a:r>
              <a:rPr lang="en-US" sz="2800" dirty="0" smtClean="0"/>
              <a:t>           the domestication of rice around 7000 BCE</a:t>
            </a:r>
          </a:p>
          <a:p>
            <a:endParaRPr lang="en-US" sz="2800" dirty="0" smtClean="0"/>
          </a:p>
          <a:p>
            <a:r>
              <a:rPr lang="en-US" sz="2800" dirty="0" smtClean="0"/>
              <a:t>       - Central Mexico</a:t>
            </a:r>
          </a:p>
          <a:p>
            <a:r>
              <a:rPr lang="en-US" sz="2800" dirty="0" smtClean="0"/>
              <a:t>            the domestication of corn or maize around</a:t>
            </a:r>
          </a:p>
          <a:p>
            <a:r>
              <a:rPr lang="en-US" sz="2800" dirty="0" smtClean="0"/>
              <a:t>            5000 BCE around corn or maize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pic>
        <p:nvPicPr>
          <p:cNvPr id="20482" name="Picture 2" descr="http://www.khalilpakistan.com/wheat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2895600" cy="2895600"/>
          </a:xfrm>
          <a:prstGeom prst="rect">
            <a:avLst/>
          </a:prstGeom>
          <a:noFill/>
        </p:spPr>
      </p:pic>
      <p:pic>
        <p:nvPicPr>
          <p:cNvPr id="20484" name="Picture 4" descr="http://preparednesspro.files.wordpress.com/2009/04/r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676400"/>
            <a:ext cx="4191000" cy="3143250"/>
          </a:xfrm>
          <a:prstGeom prst="rect">
            <a:avLst/>
          </a:prstGeom>
          <a:noFill/>
        </p:spPr>
      </p:pic>
      <p:pic>
        <p:nvPicPr>
          <p:cNvPr id="20486" name="Picture 6" descr="http://sitemaker.umich.edu/sec005group5/files/gmo_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962400"/>
            <a:ext cx="256168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E. Napp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406468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By 5000 BCE, agriculture gradually spread</a:t>
            </a:r>
          </a:p>
          <a:p>
            <a:r>
              <a:rPr lang="en-US" sz="2800" dirty="0" smtClean="0"/>
              <a:t>  and though it eventually became the dominant</a:t>
            </a:r>
          </a:p>
          <a:p>
            <a:r>
              <a:rPr lang="en-US" sz="2800" dirty="0" smtClean="0"/>
              <a:t>  mode of acquiring food, its adoption was slow.</a:t>
            </a:r>
          </a:p>
          <a:p>
            <a:endParaRPr lang="en-US" sz="2800" dirty="0" smtClean="0"/>
          </a:p>
          <a:p>
            <a:pPr algn="ctr"/>
            <a:r>
              <a:rPr lang="en-US" sz="2800" dirty="0" smtClean="0"/>
              <a:t>Reasons for Gradual Adoption of Agriculture: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Contacts were minimal among populations </a:t>
            </a:r>
          </a:p>
          <a:p>
            <a:r>
              <a:rPr lang="en-US" sz="2800" dirty="0" smtClean="0"/>
              <a:t>   often separated by great distances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Not all areas were equally suited for agriculture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Some communities developed pastoralism or</a:t>
            </a:r>
          </a:p>
          <a:p>
            <a:r>
              <a:rPr lang="en-US" sz="2800" dirty="0" smtClean="0"/>
              <a:t>   herding as an alternative to settled agriculture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Not all communities were attracted to settled</a:t>
            </a:r>
          </a:p>
          <a:p>
            <a:r>
              <a:rPr lang="en-US" sz="2800" dirty="0" smtClean="0"/>
              <a:t>   life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324</TotalTime>
  <Words>746</Words>
  <Application>Microsoft Macintosh PowerPoint</Application>
  <PresentationFormat>On-screen Show (4:3)</PresentationFormat>
  <Paragraphs>161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Century Schoolbook</vt:lpstr>
      <vt:lpstr>Wingdings</vt:lpstr>
      <vt:lpstr>Wingdings 2</vt:lpstr>
      <vt:lpstr>Arial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WPCSD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enapp</dc:creator>
  <cp:lastModifiedBy>Kolby Rudd</cp:lastModifiedBy>
  <cp:revision>54</cp:revision>
  <dcterms:created xsi:type="dcterms:W3CDTF">2010-05-04T12:44:23Z</dcterms:created>
  <dcterms:modified xsi:type="dcterms:W3CDTF">2016-08-28T22:02:44Z</dcterms:modified>
</cp:coreProperties>
</file>