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Average"/>
      <p:regular r:id="rId14"/>
    </p:embeddedFont>
    <p:embeddedFont>
      <p:font typeface="Oswal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swald-regular.fntdata"/><Relationship Id="rId14" Type="http://schemas.openxmlformats.org/officeDocument/2006/relationships/font" Target="fonts/Average-regular.fntdata"/><Relationship Id="rId16"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history.com/this-day-in-history/britain-and-france-declare-war-on-germany" TargetMode="External"/><Relationship Id="rId4" Type="http://schemas.openxmlformats.org/officeDocument/2006/relationships/hyperlink" Target="http://www.britannica.com/biography/Edouard-Daladier" TargetMode="External"/><Relationship Id="rId5" Type="http://schemas.openxmlformats.org/officeDocument/2006/relationships/hyperlink" Target="http://www.britannica.com/biography/Winston-Churchill" TargetMode="External"/><Relationship Id="rId6" Type="http://schemas.openxmlformats.org/officeDocument/2006/relationships/hyperlink" Target="http://www.biography.com/people/winston-churchill-9248164#world-war-ii" TargetMode="External"/><Relationship Id="rId7" Type="http://schemas.openxmlformats.org/officeDocument/2006/relationships/hyperlink" Target="http://www.johndclare.net/RoadtoWWII1_BBCnotes.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Shape 59"/>
          <p:cNvSpPr txBox="1"/>
          <p:nvPr>
            <p:ph type="ctrTitle"/>
          </p:nvPr>
        </p:nvSpPr>
        <p:spPr>
          <a:xfrm>
            <a:off x="2645332" y="-361925"/>
            <a:ext cx="7801500" cy="1730100"/>
          </a:xfrm>
          <a:prstGeom prst="rect">
            <a:avLst/>
          </a:prstGeom>
        </p:spPr>
        <p:txBody>
          <a:bodyPr anchorCtr="0" anchor="b" bIns="91425" lIns="91425" rIns="91425" tIns="91425">
            <a:noAutofit/>
          </a:bodyPr>
          <a:lstStyle/>
          <a:p>
            <a:pPr lvl="0">
              <a:spcBef>
                <a:spcPts val="0"/>
              </a:spcBef>
              <a:buNone/>
            </a:pPr>
            <a:r>
              <a:rPr lang="en" sz="3600">
                <a:latin typeface="Impact"/>
                <a:ea typeface="Impact"/>
                <a:cs typeface="Impact"/>
                <a:sym typeface="Impact"/>
              </a:rPr>
              <a:t>Road to WWII - Key Players</a:t>
            </a:r>
          </a:p>
        </p:txBody>
      </p:sp>
      <p:sp>
        <p:nvSpPr>
          <p:cNvPr id="60" name="Shape 60"/>
          <p:cNvSpPr txBox="1"/>
          <p:nvPr>
            <p:ph idx="1" type="subTitle"/>
          </p:nvPr>
        </p:nvSpPr>
        <p:spPr>
          <a:xfrm>
            <a:off x="2865925" y="3151475"/>
            <a:ext cx="7801500" cy="792600"/>
          </a:xfrm>
          <a:prstGeom prst="rect">
            <a:avLst/>
          </a:prstGeom>
        </p:spPr>
        <p:txBody>
          <a:bodyPr anchorCtr="0" anchor="t" bIns="91425" lIns="91425" rIns="91425" tIns="91425">
            <a:noAutofit/>
          </a:bodyPr>
          <a:lstStyle/>
          <a:p>
            <a:pPr lvl="0" rtl="0" algn="l">
              <a:spcBef>
                <a:spcPts val="0"/>
              </a:spcBef>
              <a:buNone/>
            </a:pPr>
            <a:r>
              <a:t/>
            </a:r>
            <a:endParaRPr/>
          </a:p>
          <a:p>
            <a:pPr lvl="0" algn="l">
              <a:spcBef>
                <a:spcPts val="0"/>
              </a:spcBef>
              <a:buNone/>
            </a:pPr>
            <a:r>
              <a:t/>
            </a:r>
            <a:endParaRPr/>
          </a:p>
        </p:txBody>
      </p:sp>
      <p:sp>
        <p:nvSpPr>
          <p:cNvPr id="61" name="Shape 61"/>
          <p:cNvSpPr/>
          <p:nvPr/>
        </p:nvSpPr>
        <p:spPr>
          <a:xfrm>
            <a:off x="5021600" y="2792600"/>
            <a:ext cx="3224400" cy="13050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 name="Shape 62"/>
          <p:cNvSpPr txBox="1"/>
          <p:nvPr/>
        </p:nvSpPr>
        <p:spPr>
          <a:xfrm>
            <a:off x="5461550" y="2895275"/>
            <a:ext cx="2643000" cy="1798500"/>
          </a:xfrm>
          <a:prstGeom prst="rect">
            <a:avLst/>
          </a:prstGeom>
          <a:noFill/>
          <a:ln>
            <a:noFill/>
          </a:ln>
        </p:spPr>
        <p:txBody>
          <a:bodyPr anchorCtr="0" anchor="t" bIns="91425" lIns="91425" rIns="91425" tIns="91425">
            <a:noAutofit/>
          </a:bodyPr>
          <a:lstStyle/>
          <a:p>
            <a:pPr lvl="0" rtl="0">
              <a:spcBef>
                <a:spcPts val="0"/>
              </a:spcBef>
              <a:buNone/>
            </a:pPr>
            <a:r>
              <a:t/>
            </a:r>
            <a:endParaRPr>
              <a:solidFill>
                <a:schemeClr val="dk1"/>
              </a:solidFill>
            </a:endParaRPr>
          </a:p>
          <a:p>
            <a:pPr lvl="0" rtl="0" algn="ctr">
              <a:spcBef>
                <a:spcPts val="0"/>
              </a:spcBef>
              <a:buNone/>
            </a:pPr>
            <a:r>
              <a:rPr lang="en" sz="1800">
                <a:solidFill>
                  <a:schemeClr val="dk1"/>
                </a:solidFill>
                <a:latin typeface="Impact"/>
                <a:ea typeface="Impact"/>
                <a:cs typeface="Impact"/>
                <a:sym typeface="Impact"/>
              </a:rPr>
              <a:t>Brianna Adan</a:t>
            </a:r>
          </a:p>
          <a:p>
            <a:pPr lvl="0" rtl="0" algn="ctr">
              <a:spcBef>
                <a:spcPts val="0"/>
              </a:spcBef>
              <a:buNone/>
            </a:pPr>
            <a:r>
              <a:rPr lang="en" sz="1800">
                <a:solidFill>
                  <a:schemeClr val="dk1"/>
                </a:solidFill>
                <a:latin typeface="Impact"/>
                <a:ea typeface="Impact"/>
                <a:cs typeface="Impact"/>
                <a:sym typeface="Impact"/>
              </a:rPr>
              <a:t>Mark  Dreitzler</a:t>
            </a:r>
          </a:p>
          <a:p>
            <a:pPr lvl="0" rtl="0" algn="ctr">
              <a:spcBef>
                <a:spcPts val="0"/>
              </a:spcBef>
              <a:buNone/>
            </a:pPr>
            <a:r>
              <a:rPr lang="en" sz="1800">
                <a:solidFill>
                  <a:schemeClr val="dk1"/>
                </a:solidFill>
                <a:latin typeface="Impact"/>
                <a:ea typeface="Impact"/>
                <a:cs typeface="Impact"/>
                <a:sym typeface="Impact"/>
              </a:rPr>
              <a:t>Kelen Quintana</a:t>
            </a:r>
          </a:p>
          <a:p>
            <a:pPr lvl="0" rtl="0" algn="ctr">
              <a:spcBef>
                <a:spcPts val="0"/>
              </a:spcBef>
              <a:buNone/>
            </a:pPr>
            <a:r>
              <a:rPr lang="en" sz="1800">
                <a:solidFill>
                  <a:schemeClr val="dk1"/>
                </a:solidFill>
                <a:latin typeface="Impact"/>
                <a:ea typeface="Impact"/>
                <a:cs typeface="Impact"/>
                <a:sym typeface="Impact"/>
              </a:rPr>
              <a:t>Brandon Regalado </a:t>
            </a:r>
          </a:p>
          <a:p>
            <a:pPr lvl="0" algn="ctr">
              <a:spcBef>
                <a:spcPts val="0"/>
              </a:spcBef>
              <a:buNone/>
            </a:pPr>
            <a:r>
              <a:rPr lang="en" sz="1800">
                <a:solidFill>
                  <a:schemeClr val="dk1"/>
                </a:solidFill>
                <a:latin typeface="Impact"/>
                <a:ea typeface="Impact"/>
                <a:cs typeface="Impact"/>
                <a:sym typeface="Impact"/>
              </a:rPr>
              <a:t>Period 2</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nvSpPr>
        <p:spPr>
          <a:xfrm>
            <a:off x="1684421" y="2234865"/>
            <a:ext cx="5775300" cy="673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68" name="Shape 68"/>
          <p:cNvSpPr txBox="1"/>
          <p:nvPr/>
        </p:nvSpPr>
        <p:spPr>
          <a:xfrm>
            <a:off x="461200" y="421100"/>
            <a:ext cx="8492400" cy="4421700"/>
          </a:xfrm>
          <a:prstGeom prst="rect">
            <a:avLst/>
          </a:prstGeom>
          <a:noFill/>
          <a:ln>
            <a:noFill/>
          </a:ln>
        </p:spPr>
        <p:txBody>
          <a:bodyPr anchorCtr="0" anchor="t" bIns="91425" lIns="91425" rIns="91425" tIns="91425">
            <a:noAutofit/>
          </a:bodyPr>
          <a:lstStyle/>
          <a:p>
            <a:pPr lvl="0" rtl="0">
              <a:spcBef>
                <a:spcPts val="0"/>
              </a:spcBef>
              <a:buNone/>
            </a:pPr>
            <a:r>
              <a:rPr lang="en"/>
              <a:t>  </a:t>
            </a:r>
          </a:p>
          <a:p>
            <a:pPr lvl="0" rtl="0">
              <a:spcBef>
                <a:spcPts val="0"/>
              </a:spcBef>
              <a:buNone/>
            </a:pPr>
            <a:r>
              <a:t/>
            </a:r>
            <a:endParaRPr/>
          </a:p>
          <a:p>
            <a:pPr lvl="0">
              <a:spcBef>
                <a:spcPts val="0"/>
              </a:spcBef>
              <a:buNone/>
            </a:pPr>
            <a:r>
              <a:t/>
            </a:r>
            <a:endParaRPr sz="4800"/>
          </a:p>
        </p:txBody>
      </p:sp>
      <p:sp>
        <p:nvSpPr>
          <p:cNvPr id="69" name="Shape 69"/>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Adolf Hitler</a:t>
            </a:r>
          </a:p>
        </p:txBody>
      </p:sp>
      <p:sp>
        <p:nvSpPr>
          <p:cNvPr id="70" name="Shape 70"/>
          <p:cNvSpPr txBox="1"/>
          <p:nvPr>
            <p:ph idx="1" type="body"/>
          </p:nvPr>
        </p:nvSpPr>
        <p:spPr>
          <a:xfrm>
            <a:off x="311775" y="1068150"/>
            <a:ext cx="8520600" cy="3416400"/>
          </a:xfrm>
          <a:prstGeom prst="rect">
            <a:avLst/>
          </a:prstGeom>
        </p:spPr>
        <p:txBody>
          <a:bodyPr anchorCtr="0" anchor="t" bIns="91425" lIns="91425" rIns="91425" tIns="91425">
            <a:noAutofit/>
          </a:bodyPr>
          <a:lstStyle/>
          <a:p>
            <a:pPr indent="-311150" lvl="0" marL="457200" rtl="0">
              <a:spcBef>
                <a:spcPts val="0"/>
              </a:spcBef>
              <a:buClr>
                <a:schemeClr val="dk1"/>
              </a:buClr>
              <a:buSzPct val="100000"/>
            </a:pPr>
            <a:r>
              <a:rPr lang="en" sz="1300">
                <a:solidFill>
                  <a:schemeClr val="dk1"/>
                </a:solidFill>
              </a:rPr>
              <a:t>Attempted a coup called the Beer Hall Putsch with the Nazi Party on Munich, Bavaria on November 8, 1923. </a:t>
            </a:r>
          </a:p>
          <a:p>
            <a:pPr indent="-311150" lvl="0" marL="457200" rtl="0">
              <a:spcBef>
                <a:spcPts val="0"/>
              </a:spcBef>
              <a:buClr>
                <a:schemeClr val="dk1"/>
              </a:buClr>
              <a:buSzPct val="100000"/>
            </a:pPr>
            <a:r>
              <a:rPr lang="en" sz="1300">
                <a:solidFill>
                  <a:schemeClr val="dk1"/>
                </a:solidFill>
              </a:rPr>
              <a:t>During his imprisonment for his attempted coup he wrote the “Mein Kampf”, gaining him popularity.</a:t>
            </a:r>
          </a:p>
          <a:p>
            <a:pPr indent="-311150" lvl="0" marL="457200" rtl="0">
              <a:spcBef>
                <a:spcPts val="0"/>
              </a:spcBef>
              <a:buClr>
                <a:schemeClr val="dk1"/>
              </a:buClr>
              <a:buSzPct val="100000"/>
            </a:pPr>
            <a:r>
              <a:rPr lang="en" sz="1300">
                <a:solidFill>
                  <a:schemeClr val="dk1"/>
                </a:solidFill>
              </a:rPr>
              <a:t>Became the Chancellor of Germany in January 1933 after gaining popularity due to the Wall Street crash and the worldwide economic depression. He called his government “The Third Reich”.</a:t>
            </a:r>
          </a:p>
          <a:p>
            <a:pPr indent="-311150" lvl="0" marL="457200" rtl="0">
              <a:spcBef>
                <a:spcPts val="0"/>
              </a:spcBef>
              <a:buClr>
                <a:schemeClr val="dk1"/>
              </a:buClr>
              <a:buSzPct val="100000"/>
            </a:pPr>
            <a:r>
              <a:rPr lang="en" sz="1300">
                <a:solidFill>
                  <a:schemeClr val="dk1"/>
                </a:solidFill>
              </a:rPr>
              <a:t>Hitler’s primary focus for his foreign policy was to destroy the Treaty of Versailles and to challenge other European countries.</a:t>
            </a:r>
          </a:p>
          <a:p>
            <a:pPr indent="-311150" lvl="0" marL="457200" rtl="0">
              <a:spcBef>
                <a:spcPts val="0"/>
              </a:spcBef>
              <a:buClr>
                <a:schemeClr val="dk1"/>
              </a:buClr>
              <a:buSzPct val="100000"/>
            </a:pPr>
            <a:r>
              <a:rPr lang="en" sz="1300">
                <a:solidFill>
                  <a:schemeClr val="dk1"/>
                </a:solidFill>
              </a:rPr>
              <a:t>In 1935 he began rearmament such as building up the Luftwaffe and introduced the policy of conscription.</a:t>
            </a:r>
          </a:p>
          <a:p>
            <a:pPr indent="-311150" lvl="0" marL="457200" rtl="0">
              <a:spcBef>
                <a:spcPts val="0"/>
              </a:spcBef>
              <a:buClr>
                <a:schemeClr val="dk1"/>
              </a:buClr>
              <a:buSzPct val="100000"/>
            </a:pPr>
            <a:r>
              <a:rPr lang="en" sz="1300">
                <a:solidFill>
                  <a:schemeClr val="dk1"/>
                </a:solidFill>
              </a:rPr>
              <a:t>Supported General Franco in the Spanish Civil War.</a:t>
            </a:r>
          </a:p>
          <a:p>
            <a:pPr indent="-311150" lvl="0" marL="457200" rtl="0">
              <a:spcBef>
                <a:spcPts val="0"/>
              </a:spcBef>
              <a:buClr>
                <a:schemeClr val="dk1"/>
              </a:buClr>
              <a:buSzPct val="100000"/>
            </a:pPr>
            <a:r>
              <a:rPr lang="en" sz="1300">
                <a:solidFill>
                  <a:schemeClr val="dk1"/>
                </a:solidFill>
              </a:rPr>
              <a:t>In 1938 he carried out the Anschluss, marking the invasion of Austria.</a:t>
            </a:r>
          </a:p>
          <a:p>
            <a:pPr indent="-311150" lvl="0" marL="457200" rtl="0">
              <a:spcBef>
                <a:spcPts val="0"/>
              </a:spcBef>
              <a:buClr>
                <a:schemeClr val="dk1"/>
              </a:buClr>
              <a:buSzPct val="100000"/>
            </a:pPr>
            <a:r>
              <a:rPr lang="en" sz="1300">
                <a:solidFill>
                  <a:schemeClr val="dk1"/>
                </a:solidFill>
              </a:rPr>
              <a:t>In 1938 he also demanded autonomy or self government for the German-speaking population in the Sudetenland, Czechoslovakia. Due to the policy of appeasement Britain and France were following towards Germany, they quickly agreed to the terms, signing the Munich agreement, causing Czechoslovakia to have no choice but to agree to hand over the Sudetenland.</a:t>
            </a:r>
          </a:p>
          <a:p>
            <a:pPr indent="-311150" lvl="0" marL="457200" rtl="0">
              <a:spcBef>
                <a:spcPts val="0"/>
              </a:spcBef>
              <a:buClr>
                <a:schemeClr val="dk1"/>
              </a:buClr>
              <a:buSzPct val="100000"/>
            </a:pPr>
            <a:r>
              <a:rPr lang="en" sz="1300">
                <a:solidFill>
                  <a:schemeClr val="dk1"/>
                </a:solidFill>
              </a:rPr>
              <a:t>In 1939 Hitler ordered the military to invade the capital of the Czech Republic, Prague.</a:t>
            </a:r>
          </a:p>
          <a:p>
            <a:pPr indent="-311150" lvl="0" marL="457200" rtl="0">
              <a:spcBef>
                <a:spcPts val="0"/>
              </a:spcBef>
              <a:buClr>
                <a:schemeClr val="dk1"/>
              </a:buClr>
              <a:buSzPct val="100000"/>
            </a:pPr>
            <a:r>
              <a:rPr lang="en" sz="1300">
                <a:solidFill>
                  <a:schemeClr val="dk1"/>
                </a:solidFill>
              </a:rPr>
              <a:t>In 1939 Ordered the invasion of Poland due to claims on the Danzig, German-speaking population. This was an act of defiance to the Polish-German non aggression treaty formed in 1934. This marked the start of World War II.</a:t>
            </a:r>
          </a:p>
          <a:p>
            <a:pPr lvl="0" rtl="0">
              <a:spcBef>
                <a:spcPts val="0"/>
              </a:spcBef>
              <a:buNone/>
            </a:pPr>
            <a:r>
              <a:t/>
            </a:r>
            <a:endParaRPr sz="1300">
              <a:solidFill>
                <a:schemeClr val="dk1"/>
              </a:solidFill>
            </a:endParaRPr>
          </a:p>
          <a:p>
            <a:pPr lvl="0">
              <a:spcBef>
                <a:spcPts val="0"/>
              </a:spcBef>
              <a:buNone/>
            </a:pPr>
            <a:r>
              <a:t/>
            </a:r>
            <a:endParaRPr sz="1500">
              <a:solidFill>
                <a:schemeClr val="lt1"/>
              </a:solidFill>
            </a:endParaRPr>
          </a:p>
        </p:txBody>
      </p:sp>
      <p:pic>
        <p:nvPicPr>
          <p:cNvPr id="71" name="Shape 71"/>
          <p:cNvPicPr preferRelativeResize="0"/>
          <p:nvPr/>
        </p:nvPicPr>
        <p:blipFill>
          <a:blip r:embed="rId3">
            <a:alphaModFix/>
          </a:blip>
          <a:stretch>
            <a:fillRect/>
          </a:stretch>
        </p:blipFill>
        <p:spPr>
          <a:xfrm>
            <a:off x="7459722" y="64875"/>
            <a:ext cx="814158" cy="10681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Benito Mussolini</a:t>
            </a:r>
          </a:p>
        </p:txBody>
      </p:sp>
      <p:sp>
        <p:nvSpPr>
          <p:cNvPr id="77" name="Shape 7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11150" lvl="0" marL="457200" rtl="0">
              <a:spcBef>
                <a:spcPts val="0"/>
              </a:spcBef>
              <a:buClr>
                <a:schemeClr val="dk1"/>
              </a:buClr>
              <a:buSzPct val="100000"/>
            </a:pPr>
            <a:r>
              <a:rPr lang="en" sz="1300">
                <a:solidFill>
                  <a:schemeClr val="dk1"/>
                </a:solidFill>
              </a:rPr>
              <a:t>Was formerly a teacher and journalist</a:t>
            </a:r>
          </a:p>
          <a:p>
            <a:pPr indent="-311150" lvl="0" marL="457200" rtl="0">
              <a:spcBef>
                <a:spcPts val="0"/>
              </a:spcBef>
              <a:buClr>
                <a:schemeClr val="dk1"/>
              </a:buClr>
              <a:buSzPct val="100000"/>
            </a:pPr>
            <a:r>
              <a:rPr lang="en" sz="1300">
                <a:solidFill>
                  <a:schemeClr val="dk1"/>
                </a:solidFill>
              </a:rPr>
              <a:t>Forged the paramilitary Fascist movement (called the Fascio Di Combattimento) in 1919-1921, using it to march on Rome, become prime minister, and then he seized dictatorial power (1925-1926)</a:t>
            </a:r>
          </a:p>
          <a:p>
            <a:pPr indent="-311150" lvl="0" marL="457200" rtl="0">
              <a:spcBef>
                <a:spcPts val="0"/>
              </a:spcBef>
              <a:buClr>
                <a:schemeClr val="dk1"/>
              </a:buClr>
              <a:buSzPct val="100000"/>
            </a:pPr>
            <a:r>
              <a:rPr lang="en" sz="1300">
                <a:solidFill>
                  <a:schemeClr val="dk1"/>
                </a:solidFill>
              </a:rPr>
              <a:t>Wanted to recreate the Roman Empire and restore Italy to its ‘Former Glory’ </a:t>
            </a:r>
          </a:p>
          <a:p>
            <a:pPr indent="-311150" lvl="0" marL="457200" rtl="0">
              <a:spcBef>
                <a:spcPts val="0"/>
              </a:spcBef>
              <a:buClr>
                <a:schemeClr val="dk1"/>
              </a:buClr>
              <a:buSzPct val="100000"/>
            </a:pPr>
            <a:r>
              <a:rPr lang="en" sz="1300">
                <a:solidFill>
                  <a:schemeClr val="dk1"/>
                </a:solidFill>
              </a:rPr>
              <a:t>Practiced Totalitarianism, meaning that the interests of the state were more important than the interests of the individual.</a:t>
            </a:r>
          </a:p>
          <a:p>
            <a:pPr indent="-311150" lvl="0" marL="457200" rtl="0">
              <a:spcBef>
                <a:spcPts val="0"/>
              </a:spcBef>
              <a:buClr>
                <a:schemeClr val="dk1"/>
              </a:buClr>
              <a:buSzPct val="100000"/>
            </a:pPr>
            <a:r>
              <a:rPr lang="en" sz="1300">
                <a:solidFill>
                  <a:schemeClr val="dk1"/>
                </a:solidFill>
              </a:rPr>
              <a:t>Practiced Autarky, the idea that Italy should remain economically self sufficient.</a:t>
            </a:r>
          </a:p>
          <a:p>
            <a:pPr indent="-311150" lvl="0" marL="457200" rtl="0">
              <a:spcBef>
                <a:spcPts val="0"/>
              </a:spcBef>
              <a:spcAft>
                <a:spcPts val="0"/>
              </a:spcAft>
              <a:buClr>
                <a:schemeClr val="dk1"/>
              </a:buClr>
              <a:buSzPct val="100000"/>
            </a:pPr>
            <a:r>
              <a:rPr lang="en" sz="1300">
                <a:solidFill>
                  <a:schemeClr val="dk1"/>
                </a:solidFill>
              </a:rPr>
              <a:t>In August 1923, Italy bombarded the island of Corfu in Greece. This became known as the Corfu Incident. . </a:t>
            </a:r>
          </a:p>
          <a:p>
            <a:pPr indent="-311150" lvl="0" marL="457200" rtl="0">
              <a:spcBef>
                <a:spcPts val="0"/>
              </a:spcBef>
              <a:spcAft>
                <a:spcPts val="0"/>
              </a:spcAft>
              <a:buClr>
                <a:schemeClr val="dk1"/>
              </a:buClr>
              <a:buSzPct val="100000"/>
            </a:pPr>
            <a:r>
              <a:rPr lang="en" sz="1300">
                <a:solidFill>
                  <a:schemeClr val="dk1"/>
                </a:solidFill>
              </a:rPr>
              <a:t>Fiume  was a joint city shared by Yugoslavia and Italy until the government under Mussolini reclaimed it in 1923. This was known as the Fiume incident.</a:t>
            </a:r>
          </a:p>
          <a:p>
            <a:pPr indent="-311150" lvl="0" marL="457200" rtl="0">
              <a:spcBef>
                <a:spcPts val="0"/>
              </a:spcBef>
              <a:spcAft>
                <a:spcPts val="0"/>
              </a:spcAft>
              <a:buClr>
                <a:schemeClr val="dk1"/>
              </a:buClr>
              <a:buSzPct val="100000"/>
            </a:pPr>
            <a:r>
              <a:rPr lang="en" sz="1300">
                <a:solidFill>
                  <a:schemeClr val="dk1"/>
                </a:solidFill>
              </a:rPr>
              <a:t>In 1935, Mussolini ordered the invasion of  Abyssinia, resulting in economic sanctions imposed by the League of Nations.</a:t>
            </a:r>
          </a:p>
          <a:p>
            <a:pPr indent="-311150" lvl="0" marL="457200" rtl="0">
              <a:spcBef>
                <a:spcPts val="0"/>
              </a:spcBef>
              <a:spcAft>
                <a:spcPts val="0"/>
              </a:spcAft>
              <a:buClr>
                <a:schemeClr val="dk1"/>
              </a:buClr>
              <a:buSzPct val="100000"/>
            </a:pPr>
            <a:r>
              <a:rPr lang="en" sz="1300">
                <a:solidFill>
                  <a:schemeClr val="dk1"/>
                </a:solidFill>
              </a:rPr>
              <a:t>Due to these economic sanctions, Mussolini formed friendly terms with Hitler resulting in the Rome Berlin axis  in 1936.</a:t>
            </a:r>
          </a:p>
          <a:p>
            <a:pPr indent="-311150" lvl="0" marL="457200">
              <a:spcBef>
                <a:spcPts val="0"/>
              </a:spcBef>
              <a:spcAft>
                <a:spcPts val="0"/>
              </a:spcAft>
              <a:buClr>
                <a:schemeClr val="dk1"/>
              </a:buClr>
              <a:buSzPct val="100000"/>
            </a:pPr>
            <a:r>
              <a:rPr lang="en" sz="1300">
                <a:solidFill>
                  <a:schemeClr val="dk1"/>
                </a:solidFill>
              </a:rPr>
              <a:t>Mussolini joined the Anti-comintern pact in 1937 with Germany and Italy.</a:t>
            </a:r>
          </a:p>
        </p:txBody>
      </p:sp>
      <p:pic>
        <p:nvPicPr>
          <p:cNvPr id="78" name="Shape 78"/>
          <p:cNvPicPr preferRelativeResize="0"/>
          <p:nvPr/>
        </p:nvPicPr>
        <p:blipFill>
          <a:blip r:embed="rId3">
            <a:alphaModFix/>
          </a:blip>
          <a:stretch>
            <a:fillRect/>
          </a:stretch>
        </p:blipFill>
        <p:spPr>
          <a:xfrm>
            <a:off x="7184425" y="131412"/>
            <a:ext cx="869225" cy="11999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Neville Chamberlain</a:t>
            </a:r>
          </a:p>
        </p:txBody>
      </p:sp>
      <p:sp>
        <p:nvSpPr>
          <p:cNvPr id="84" name="Shape 8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23850" lvl="0" marL="457200" rtl="0">
              <a:spcBef>
                <a:spcPts val="0"/>
              </a:spcBef>
              <a:buClr>
                <a:schemeClr val="dk1"/>
              </a:buClr>
              <a:buSzPct val="100000"/>
            </a:pPr>
            <a:r>
              <a:rPr lang="en" sz="1500">
                <a:solidFill>
                  <a:schemeClr val="dk1"/>
                </a:solidFill>
              </a:rPr>
              <a:t>He was the British prime minister from 1937-1940.</a:t>
            </a:r>
          </a:p>
          <a:p>
            <a:pPr indent="-323850" lvl="0" marL="457200" rtl="0">
              <a:spcBef>
                <a:spcPts val="0"/>
              </a:spcBef>
              <a:buClr>
                <a:schemeClr val="dk1"/>
              </a:buClr>
              <a:buSzPct val="100000"/>
            </a:pPr>
            <a:r>
              <a:rPr lang="en" sz="1500">
                <a:solidFill>
                  <a:schemeClr val="dk1"/>
                </a:solidFill>
              </a:rPr>
              <a:t>Chamberlain was very well known for his policy of appeasement with Germany.</a:t>
            </a:r>
          </a:p>
          <a:p>
            <a:pPr indent="-323850" lvl="0" marL="457200" rtl="0">
              <a:spcBef>
                <a:spcPts val="0"/>
              </a:spcBef>
              <a:buClr>
                <a:schemeClr val="dk1"/>
              </a:buClr>
              <a:buSzPct val="100000"/>
            </a:pPr>
            <a:r>
              <a:rPr lang="en" sz="1500">
                <a:solidFill>
                  <a:schemeClr val="dk1"/>
                </a:solidFill>
              </a:rPr>
              <a:t>He tried to pacify Germany rather than incite them. This is possibly because at the time Germany was starting to outmatch Britain’s military.</a:t>
            </a:r>
          </a:p>
          <a:p>
            <a:pPr indent="-323850" lvl="0" marL="457200" rtl="0">
              <a:spcBef>
                <a:spcPts val="0"/>
              </a:spcBef>
              <a:buClr>
                <a:schemeClr val="dk1"/>
              </a:buClr>
              <a:buSzPct val="100000"/>
            </a:pPr>
            <a:r>
              <a:rPr lang="en" sz="1500">
                <a:solidFill>
                  <a:schemeClr val="dk1"/>
                </a:solidFill>
              </a:rPr>
              <a:t>He signed the Munich Agreement in 1938, giving up Czechoslovakia to the Nazis.</a:t>
            </a:r>
          </a:p>
          <a:p>
            <a:pPr indent="-323850" lvl="0" marL="457200" rtl="0">
              <a:spcBef>
                <a:spcPts val="0"/>
              </a:spcBef>
              <a:buClr>
                <a:schemeClr val="dk1"/>
              </a:buClr>
              <a:buSzPct val="100000"/>
            </a:pPr>
            <a:r>
              <a:rPr lang="en" sz="1500">
                <a:solidFill>
                  <a:schemeClr val="dk1"/>
                </a:solidFill>
              </a:rPr>
              <a:t>France and Britain agreed to protect Poland.</a:t>
            </a:r>
          </a:p>
          <a:p>
            <a:pPr indent="-323850" lvl="0" marL="457200" rtl="0">
              <a:spcBef>
                <a:spcPts val="0"/>
              </a:spcBef>
              <a:buClr>
                <a:schemeClr val="dk1"/>
              </a:buClr>
              <a:buSzPct val="100000"/>
            </a:pPr>
            <a:r>
              <a:rPr lang="en" sz="1500">
                <a:solidFill>
                  <a:schemeClr val="dk1"/>
                </a:solidFill>
              </a:rPr>
              <a:t>He declared war on Germany in 1939 when Germany invaded Poland.</a:t>
            </a:r>
          </a:p>
          <a:p>
            <a:pPr indent="-323850" lvl="0" marL="457200">
              <a:spcBef>
                <a:spcPts val="0"/>
              </a:spcBef>
              <a:buClr>
                <a:schemeClr val="dk1"/>
              </a:buClr>
              <a:buSzPct val="100000"/>
            </a:pPr>
            <a:r>
              <a:rPr lang="en" sz="1500">
                <a:solidFill>
                  <a:schemeClr val="dk1"/>
                </a:solidFill>
              </a:rPr>
              <a:t>By 1940, he resigned, as he lost much of his political support.</a:t>
            </a:r>
          </a:p>
        </p:txBody>
      </p:sp>
      <p:pic>
        <p:nvPicPr>
          <p:cNvPr id="85" name="Shape 85"/>
          <p:cNvPicPr preferRelativeResize="0"/>
          <p:nvPr/>
        </p:nvPicPr>
        <p:blipFill>
          <a:blip r:embed="rId3">
            <a:alphaModFix/>
          </a:blip>
          <a:stretch>
            <a:fillRect/>
          </a:stretch>
        </p:blipFill>
        <p:spPr>
          <a:xfrm>
            <a:off x="6954700" y="121527"/>
            <a:ext cx="1386924" cy="12197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Joseph Stalin</a:t>
            </a:r>
          </a:p>
        </p:txBody>
      </p:sp>
      <p:sp>
        <p:nvSpPr>
          <p:cNvPr id="91" name="Shape 9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30200" lvl="0" marL="457200" rtl="0">
              <a:spcBef>
                <a:spcPts val="0"/>
              </a:spcBef>
              <a:buSzPct val="100000"/>
            </a:pPr>
            <a:r>
              <a:rPr lang="en" sz="1600"/>
              <a:t>Joseph Stalin was the dictator of the USSR in between the years of 1929 and 1953.</a:t>
            </a:r>
          </a:p>
          <a:p>
            <a:pPr indent="-330200" lvl="0" marL="457200" rtl="0">
              <a:spcBef>
                <a:spcPts val="0"/>
              </a:spcBef>
              <a:buSzPct val="100000"/>
            </a:pPr>
            <a:r>
              <a:rPr lang="en" sz="1600"/>
              <a:t>Stalin launched a series of five-year plans were intended to transform the USSR from a peasant society to an industrial superpower.</a:t>
            </a:r>
          </a:p>
          <a:p>
            <a:pPr indent="-330200" lvl="0" marL="457200" rtl="0">
              <a:spcBef>
                <a:spcPts val="0"/>
              </a:spcBef>
              <a:buSzPct val="100000"/>
            </a:pPr>
            <a:r>
              <a:rPr lang="en" sz="1600"/>
              <a:t>His plans centered around governmental control of the USSR’s economy and focused on taking farmland from farmers; although, many farmers refused to no avail.</a:t>
            </a:r>
          </a:p>
          <a:p>
            <a:pPr indent="-330200" lvl="0" marL="457200" rtl="0">
              <a:spcBef>
                <a:spcPts val="0"/>
              </a:spcBef>
              <a:buSzPct val="100000"/>
            </a:pPr>
            <a:r>
              <a:rPr lang="en" sz="1600"/>
              <a:t>Stalin ruled by terror with a totalitarian grip on the nation, and people feared Stalin very much.</a:t>
            </a:r>
          </a:p>
          <a:p>
            <a:pPr indent="-330200" lvl="0" marL="457200" rtl="0">
              <a:spcBef>
                <a:spcPts val="0"/>
              </a:spcBef>
              <a:buSzPct val="100000"/>
            </a:pPr>
            <a:r>
              <a:rPr lang="en" sz="1600"/>
              <a:t>His government was controlled by the Soviet Media.</a:t>
            </a:r>
          </a:p>
          <a:p>
            <a:pPr indent="-330200" lvl="0" marL="457200" rtl="0">
              <a:spcBef>
                <a:spcPts val="0"/>
              </a:spcBef>
              <a:buSzPct val="100000"/>
            </a:pPr>
            <a:r>
              <a:rPr lang="en" sz="1600"/>
              <a:t>He signed a non-aggressive pact with Germany.</a:t>
            </a:r>
          </a:p>
          <a:p>
            <a:pPr indent="-330200" lvl="0" marL="457200" rtl="0">
              <a:spcBef>
                <a:spcPts val="0"/>
              </a:spcBef>
              <a:buSzPct val="100000"/>
            </a:pPr>
            <a:r>
              <a:rPr lang="en" sz="1600"/>
              <a:t>He annexed many countries including: </a:t>
            </a:r>
            <a:r>
              <a:rPr lang="en" sz="1050">
                <a:solidFill>
                  <a:srgbClr val="333333"/>
                </a:solidFill>
                <a:highlight>
                  <a:srgbClr val="FFFFFF"/>
                </a:highlight>
                <a:latin typeface="Arial"/>
                <a:ea typeface="Arial"/>
                <a:cs typeface="Arial"/>
                <a:sym typeface="Arial"/>
              </a:rPr>
              <a:t> </a:t>
            </a:r>
            <a:r>
              <a:rPr lang="en" sz="1400">
                <a:solidFill>
                  <a:schemeClr val="lt2"/>
                </a:solidFill>
                <a:latin typeface="Arial"/>
                <a:ea typeface="Arial"/>
                <a:cs typeface="Arial"/>
                <a:sym typeface="Arial"/>
              </a:rPr>
              <a:t>Poland, Romania, Estonia, Latvia and Lithuania</a:t>
            </a:r>
          </a:p>
          <a:p>
            <a:pPr indent="-330200" lvl="0" marL="457200" rtl="0">
              <a:spcBef>
                <a:spcPts val="0"/>
              </a:spcBef>
              <a:buSzPct val="145454"/>
            </a:pPr>
            <a:r>
              <a:t/>
            </a:r>
            <a:endParaRPr sz="1050">
              <a:solidFill>
                <a:srgbClr val="333333"/>
              </a:solidFill>
              <a:highlight>
                <a:srgbClr val="FFFFFF"/>
              </a:highlight>
              <a:latin typeface="Arial"/>
              <a:ea typeface="Arial"/>
              <a:cs typeface="Arial"/>
              <a:sym typeface="Arial"/>
            </a:endParaRPr>
          </a:p>
          <a:p>
            <a:pPr lvl="0">
              <a:spcBef>
                <a:spcPts val="0"/>
              </a:spcBef>
              <a:buNone/>
            </a:pPr>
            <a:r>
              <a:t/>
            </a:r>
            <a:endParaRPr sz="1600"/>
          </a:p>
        </p:txBody>
      </p:sp>
      <p:pic>
        <p:nvPicPr>
          <p:cNvPr id="92" name="Shape 92"/>
          <p:cNvPicPr preferRelativeResize="0"/>
          <p:nvPr/>
        </p:nvPicPr>
        <p:blipFill>
          <a:blip r:embed="rId3">
            <a:alphaModFix/>
          </a:blip>
          <a:stretch>
            <a:fillRect/>
          </a:stretch>
        </p:blipFill>
        <p:spPr>
          <a:xfrm>
            <a:off x="6784200" y="147500"/>
            <a:ext cx="1239150" cy="10326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solidFill>
                  <a:srgbClr val="FFFFFF"/>
                </a:solidFill>
              </a:rPr>
              <a:t>Édouard Daladier</a:t>
            </a:r>
          </a:p>
        </p:txBody>
      </p:sp>
      <p:sp>
        <p:nvSpPr>
          <p:cNvPr id="98" name="Shape 9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French prime minister</a:t>
            </a:r>
          </a:p>
          <a:p>
            <a:pPr indent="-228600" lvl="0" marL="457200" rtl="0">
              <a:spcBef>
                <a:spcPts val="0"/>
              </a:spcBef>
            </a:pPr>
            <a:r>
              <a:rPr lang="en"/>
              <a:t>Followed a policy of appeasement towards Germany, along with Neville Chamberlain.</a:t>
            </a:r>
          </a:p>
          <a:p>
            <a:pPr indent="-228600" lvl="0" marL="457200" rtl="0">
              <a:spcBef>
                <a:spcPts val="0"/>
              </a:spcBef>
            </a:pPr>
            <a:r>
              <a:rPr lang="en"/>
              <a:t>Signed the Munich Pact with Britain on September 30 in an effort to avoid war, allowing Nazi Germany to take the Sudetenland without British or French opposition.</a:t>
            </a:r>
          </a:p>
          <a:p>
            <a:pPr indent="-228600" lvl="0" marL="457200" rtl="0">
              <a:spcBef>
                <a:spcPts val="0"/>
              </a:spcBef>
            </a:pPr>
            <a:r>
              <a:rPr lang="en"/>
              <a:t>Declared war on Germany on September 3, 1939.</a:t>
            </a:r>
          </a:p>
          <a:p>
            <a:pPr indent="-228600" lvl="0" marL="457200" rtl="0">
              <a:spcBef>
                <a:spcPts val="0"/>
              </a:spcBef>
            </a:pPr>
            <a:r>
              <a:rPr lang="en"/>
              <a:t>On October 6, 1939, Hitler offered France and the UK a peace proposal, but Daladier refused, saying, "[w]e took up arms against aggression. We shall not put them down until we have guarantees for a real peace and security, a security which is not threatened every six months."</a:t>
            </a:r>
          </a:p>
        </p:txBody>
      </p:sp>
      <p:pic>
        <p:nvPicPr>
          <p:cNvPr id="99" name="Shape 99"/>
          <p:cNvPicPr preferRelativeResize="0"/>
          <p:nvPr/>
        </p:nvPicPr>
        <p:blipFill>
          <a:blip r:embed="rId3">
            <a:alphaModFix/>
          </a:blip>
          <a:stretch>
            <a:fillRect/>
          </a:stretch>
        </p:blipFill>
        <p:spPr>
          <a:xfrm>
            <a:off x="7351450" y="0"/>
            <a:ext cx="1114225" cy="15540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Winston Churchill</a:t>
            </a:r>
          </a:p>
        </p:txBody>
      </p:sp>
      <p:sp>
        <p:nvSpPr>
          <p:cNvPr id="105" name="Shape 10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Became Prime Minister of Britain shortly after the start of WWII.</a:t>
            </a:r>
          </a:p>
          <a:p>
            <a:pPr indent="-228600" lvl="0" marL="457200" rtl="0">
              <a:spcBef>
                <a:spcPts val="0"/>
              </a:spcBef>
            </a:pPr>
            <a:r>
              <a:rPr lang="en"/>
              <a:t>Leading advocate for British rearmament.</a:t>
            </a:r>
          </a:p>
          <a:p>
            <a:pPr indent="-228600" lvl="0" marL="457200" rtl="0">
              <a:spcBef>
                <a:spcPts val="0"/>
              </a:spcBef>
            </a:pPr>
            <a:r>
              <a:rPr lang="en"/>
              <a:t>Criticized Neville Chamberlain’s policy of appeasement towards the Nazis.</a:t>
            </a:r>
          </a:p>
          <a:p>
            <a:pPr indent="-228600" lvl="0" marL="457200" rtl="0">
              <a:spcBef>
                <a:spcPts val="0"/>
              </a:spcBef>
            </a:pPr>
            <a:r>
              <a:rPr lang="en"/>
              <a:t>He considered the Munich Agreement to be a major defeat.</a:t>
            </a:r>
          </a:p>
          <a:p>
            <a:pPr indent="-228600" lvl="0" marL="457200" rtl="0">
              <a:spcBef>
                <a:spcPts val="0"/>
              </a:spcBef>
            </a:pPr>
            <a:r>
              <a:rPr lang="en"/>
              <a:t>Boosted morale during WWII at a time where Britain had a policy of appeasement.</a:t>
            </a:r>
          </a:p>
          <a:p>
            <a:pPr indent="-228600" lvl="0" marL="457200" rtl="0">
              <a:spcBef>
                <a:spcPts val="0"/>
              </a:spcBef>
            </a:pPr>
            <a:r>
              <a:rPr lang="en"/>
              <a:t>He worked with Roosevelt and Stalin in shaping the allied strategy in WWII.</a:t>
            </a:r>
          </a:p>
          <a:p>
            <a:pPr indent="-228600" lvl="0" marL="457200" rtl="0">
              <a:spcBef>
                <a:spcPts val="0"/>
              </a:spcBef>
            </a:pPr>
            <a:r>
              <a:rPr lang="en"/>
              <a:t>After the breakdown of the alliance, he alerted the West of the expansional threat of the Soviet Union.</a:t>
            </a:r>
          </a:p>
        </p:txBody>
      </p:sp>
      <p:pic>
        <p:nvPicPr>
          <p:cNvPr id="106" name="Shape 106"/>
          <p:cNvPicPr preferRelativeResize="0"/>
          <p:nvPr/>
        </p:nvPicPr>
        <p:blipFill>
          <a:blip r:embed="rId3">
            <a:alphaModFix/>
          </a:blip>
          <a:stretch>
            <a:fillRect/>
          </a:stretch>
        </p:blipFill>
        <p:spPr>
          <a:xfrm>
            <a:off x="6235673" y="134250"/>
            <a:ext cx="843201" cy="10597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Edvard Benes</a:t>
            </a:r>
          </a:p>
        </p:txBody>
      </p:sp>
      <p:sp>
        <p:nvSpPr>
          <p:cNvPr id="112" name="Shape 112"/>
          <p:cNvSpPr txBox="1"/>
          <p:nvPr>
            <p:ph idx="1" type="body"/>
          </p:nvPr>
        </p:nvSpPr>
        <p:spPr>
          <a:xfrm>
            <a:off x="311700" y="1254100"/>
            <a:ext cx="8520600" cy="3416400"/>
          </a:xfrm>
          <a:prstGeom prst="rect">
            <a:avLst/>
          </a:prstGeom>
        </p:spPr>
        <p:txBody>
          <a:bodyPr anchorCtr="0" anchor="t" bIns="91425" lIns="91425" rIns="91425" tIns="91425">
            <a:noAutofit/>
          </a:bodyPr>
          <a:lstStyle/>
          <a:p>
            <a:pPr indent="-323850" lvl="0" marL="457200" rtl="0">
              <a:spcBef>
                <a:spcPts val="0"/>
              </a:spcBef>
              <a:buSzPct val="100000"/>
            </a:pPr>
            <a:r>
              <a:rPr lang="en" sz="1500"/>
              <a:t>He was the Czechoslovakian president from 1935-1938 following the resignation of Masaryk.</a:t>
            </a:r>
          </a:p>
          <a:p>
            <a:pPr indent="-323850" lvl="0" marL="457200" rtl="0">
              <a:spcBef>
                <a:spcPts val="0"/>
              </a:spcBef>
              <a:buSzPct val="100000"/>
            </a:pPr>
            <a:r>
              <a:rPr lang="en" sz="1500"/>
              <a:t>Heavily influenced by nationalist, Tomáš Masaryk who wanted to liberate the Czechs and Slovaks from Austria.</a:t>
            </a:r>
          </a:p>
          <a:p>
            <a:pPr indent="-323850" lvl="0" marL="457200" rtl="0">
              <a:spcBef>
                <a:spcPts val="0"/>
              </a:spcBef>
              <a:buSzPct val="100000"/>
            </a:pPr>
            <a:r>
              <a:rPr lang="en" sz="1500"/>
              <a:t>He was the council chairman for the League of Nations 6 times.</a:t>
            </a:r>
          </a:p>
          <a:p>
            <a:pPr indent="-323850" lvl="0" marL="457200" rtl="0">
              <a:spcBef>
                <a:spcPts val="0"/>
              </a:spcBef>
              <a:buSzPct val="100000"/>
            </a:pPr>
            <a:r>
              <a:rPr lang="en" sz="1500"/>
              <a:t>He was influential in the Genoa and Locarno Conferences.</a:t>
            </a:r>
          </a:p>
          <a:p>
            <a:pPr indent="-323850" lvl="0" marL="457200" rtl="0">
              <a:spcBef>
                <a:spcPts val="0"/>
              </a:spcBef>
              <a:buSzPct val="100000"/>
            </a:pPr>
            <a:r>
              <a:rPr lang="en" sz="1500"/>
              <a:t>Had great opposition toward the German occupation of the Sudetenland.</a:t>
            </a:r>
          </a:p>
          <a:p>
            <a:pPr indent="-323850" lvl="0" marL="457200" rtl="0">
              <a:spcBef>
                <a:spcPts val="0"/>
              </a:spcBef>
              <a:buSzPct val="100000"/>
            </a:pPr>
            <a:r>
              <a:rPr lang="en" sz="1500"/>
              <a:t>In 1938  Mussolini, Hitler, Chamberlain, and Daladier agreed that Germany should take possession of the Sudetenland in the Munich Agreement.</a:t>
            </a:r>
          </a:p>
          <a:p>
            <a:pPr indent="-323850" lvl="0" marL="457200" rtl="0">
              <a:spcBef>
                <a:spcPts val="0"/>
              </a:spcBef>
              <a:buSzPct val="100000"/>
            </a:pPr>
            <a:r>
              <a:rPr lang="en" sz="1500"/>
              <a:t>Czechoslovakia was not invited to this meeting. Without any assistance from Britain or France, Benes had to abide by their decision. This marked his resignation causing him to be exiled.</a:t>
            </a:r>
          </a:p>
          <a:p>
            <a:pPr indent="-323850" lvl="0" marL="457200" rtl="0">
              <a:spcBef>
                <a:spcPts val="0"/>
              </a:spcBef>
              <a:buSzPct val="100000"/>
            </a:pPr>
            <a:r>
              <a:rPr lang="en" sz="1500"/>
              <a:t>Established a Czechoslovak provisional government on July 21, 1940, establishing closer relations with the Soviet Union.</a:t>
            </a:r>
          </a:p>
          <a:p>
            <a:pPr lvl="0" rtl="0">
              <a:spcBef>
                <a:spcPts val="0"/>
              </a:spcBef>
              <a:buNone/>
            </a:pPr>
            <a:r>
              <a:t/>
            </a:r>
            <a:endParaRPr/>
          </a:p>
          <a:p>
            <a:pPr lvl="0">
              <a:spcBef>
                <a:spcPts val="0"/>
              </a:spcBef>
              <a:buNone/>
            </a:pPr>
            <a:r>
              <a:t/>
            </a:r>
            <a:endParaRPr/>
          </a:p>
        </p:txBody>
      </p:sp>
      <p:pic>
        <p:nvPicPr>
          <p:cNvPr id="113" name="Shape 113"/>
          <p:cNvPicPr preferRelativeResize="0"/>
          <p:nvPr/>
        </p:nvPicPr>
        <p:blipFill>
          <a:blip r:embed="rId3">
            <a:alphaModFix/>
          </a:blip>
          <a:stretch>
            <a:fillRect/>
          </a:stretch>
        </p:blipFill>
        <p:spPr>
          <a:xfrm>
            <a:off x="7612848" y="104898"/>
            <a:ext cx="899975" cy="11491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Sources</a:t>
            </a:r>
          </a:p>
        </p:txBody>
      </p:sp>
      <p:sp>
        <p:nvSpPr>
          <p:cNvPr id="119" name="Shape 11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u="sng">
                <a:solidFill>
                  <a:schemeClr val="hlink"/>
                </a:solidFill>
                <a:hlinkClick r:id="rId3"/>
              </a:rPr>
              <a:t>http://www.history.com/this-day-in-history/britain-and-france-declare-war-on-germany</a:t>
            </a:r>
            <a:r>
              <a:rPr lang="en"/>
              <a:t> </a:t>
            </a:r>
          </a:p>
          <a:p>
            <a:pPr indent="-228600" lvl="0" marL="457200" rtl="0">
              <a:spcBef>
                <a:spcPts val="0"/>
              </a:spcBef>
            </a:pPr>
            <a:r>
              <a:rPr lang="en" u="sng">
                <a:solidFill>
                  <a:schemeClr val="hlink"/>
                </a:solidFill>
                <a:hlinkClick r:id="rId4"/>
              </a:rPr>
              <a:t>http://www.britannica.com/biography/Edouard-Daladier</a:t>
            </a:r>
            <a:r>
              <a:rPr lang="en"/>
              <a:t> </a:t>
            </a:r>
          </a:p>
          <a:p>
            <a:pPr indent="-228600" lvl="0" marL="457200" rtl="0">
              <a:spcBef>
                <a:spcPts val="0"/>
              </a:spcBef>
            </a:pPr>
            <a:r>
              <a:rPr lang="en" u="sng">
                <a:solidFill>
                  <a:schemeClr val="hlink"/>
                </a:solidFill>
                <a:hlinkClick r:id="rId5"/>
              </a:rPr>
              <a:t>http://www.britannica.com/biography/Winston-Churchill</a:t>
            </a:r>
            <a:r>
              <a:rPr lang="en"/>
              <a:t> </a:t>
            </a:r>
          </a:p>
          <a:p>
            <a:pPr indent="-228600" lvl="0" marL="457200" rtl="0">
              <a:spcBef>
                <a:spcPts val="0"/>
              </a:spcBef>
            </a:pPr>
            <a:r>
              <a:rPr lang="en" u="sng">
                <a:solidFill>
                  <a:schemeClr val="hlink"/>
                </a:solidFill>
                <a:hlinkClick r:id="rId6"/>
              </a:rPr>
              <a:t>http://www.biography.com/people/winston-churchill-9248164#world-war-ii</a:t>
            </a:r>
          </a:p>
          <a:p>
            <a:pPr indent="-228600" lvl="0" marL="457200" rtl="0">
              <a:spcBef>
                <a:spcPts val="0"/>
              </a:spcBef>
            </a:pPr>
            <a:r>
              <a:rPr lang="en" u="sng">
                <a:solidFill>
                  <a:schemeClr val="accent5"/>
                </a:solidFill>
              </a:rPr>
              <a:t>http://www.britannica.com/biography/Edvard-Benes</a:t>
            </a:r>
          </a:p>
          <a:p>
            <a:pPr indent="-228600" lvl="0" marL="457200" rtl="0">
              <a:spcBef>
                <a:spcPts val="0"/>
              </a:spcBef>
            </a:pPr>
            <a:r>
              <a:rPr lang="en" u="sng">
                <a:solidFill>
                  <a:schemeClr val="hlink"/>
                </a:solidFill>
                <a:hlinkClick r:id="rId7"/>
              </a:rPr>
              <a:t>http://www.johndclare.net/RoadtoWWII1_BBCnotes.htm</a:t>
            </a:r>
          </a:p>
          <a:p>
            <a:pPr indent="-228600" lvl="0" marL="457200" rtl="0">
              <a:spcBef>
                <a:spcPts val="0"/>
              </a:spcBef>
              <a:buClr>
                <a:schemeClr val="accent5"/>
              </a:buClr>
            </a:pPr>
            <a:r>
              <a:rPr lang="en" u="sng">
                <a:solidFill>
                  <a:schemeClr val="accent5"/>
                </a:solidFill>
              </a:rPr>
              <a:t>http://ww2db.com/person_bio.php?person_id=530</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