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Old Standard TT"/>
      <p:regular r:id="rId10"/>
      <p:bold r:id="rId11"/>
      <p: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OldStandardTT-bold.fntdata"/><Relationship Id="rId10" Type="http://schemas.openxmlformats.org/officeDocument/2006/relationships/font" Target="fonts/OldStandardTT-regular.fntdata"/><Relationship Id="rId12" Type="http://schemas.openxmlformats.org/officeDocument/2006/relationships/font" Target="fonts/OldStandardTT-italic.fnt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600" cy="2106300"/>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600"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600"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900"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200"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600" cy="1522800"/>
          </a:xfrm>
          <a:prstGeom prst="rect">
            <a:avLst/>
          </a:prstGeom>
        </p:spPr>
        <p:txBody>
          <a:bodyPr anchorCtr="0" anchor="b" bIns="91425" lIns="91425" rIns="91425" tIns="91425">
            <a:noAutofit/>
          </a:bodyPr>
          <a:lstStyle/>
          <a:p>
            <a:pPr lvl="0">
              <a:spcBef>
                <a:spcPts val="0"/>
              </a:spcBef>
              <a:buNone/>
            </a:pPr>
            <a:r>
              <a:rPr lang="en"/>
              <a:t>Poland in WW2</a:t>
            </a:r>
          </a:p>
        </p:txBody>
      </p:sp>
      <p:sp>
        <p:nvSpPr>
          <p:cNvPr id="60" name="Shape 60"/>
          <p:cNvSpPr txBox="1"/>
          <p:nvPr>
            <p:ph idx="1" type="subTitle"/>
          </p:nvPr>
        </p:nvSpPr>
        <p:spPr>
          <a:xfrm>
            <a:off x="512700" y="3627377"/>
            <a:ext cx="8118600" cy="1000800"/>
          </a:xfrm>
          <a:prstGeom prst="rect">
            <a:avLst/>
          </a:prstGeom>
        </p:spPr>
        <p:txBody>
          <a:bodyPr anchorCtr="0" anchor="t" bIns="91425" lIns="91425" rIns="91425" tIns="91425">
            <a:noAutofit/>
          </a:bodyPr>
          <a:lstStyle/>
          <a:p>
            <a:pPr lvl="0" rtl="0">
              <a:spcBef>
                <a:spcPts val="0"/>
              </a:spcBef>
              <a:buNone/>
            </a:pPr>
            <a:r>
              <a:rPr lang="en"/>
              <a:t>by: Isabel Cesarotti</a:t>
            </a:r>
          </a:p>
          <a:p>
            <a:pPr lvl="0" rtl="0">
              <a:spcBef>
                <a:spcPts val="0"/>
              </a:spcBef>
              <a:buNone/>
            </a:pPr>
            <a:r>
              <a:rPr lang="en"/>
              <a:t>Gina Milito</a:t>
            </a:r>
          </a:p>
          <a:p>
            <a:pPr lvl="0" rtl="0">
              <a:spcBef>
                <a:spcPts val="0"/>
              </a:spcBef>
              <a:buNone/>
            </a:pPr>
            <a:r>
              <a:rPr lang="en"/>
              <a:t>Steven Samosky</a:t>
            </a:r>
          </a:p>
          <a:p>
            <a:pPr lvl="0" rtl="0">
              <a:spcBef>
                <a:spcPts val="0"/>
              </a:spcBef>
              <a:buNone/>
            </a:pPr>
            <a:r>
              <a:rPr lang="en"/>
              <a:t>Bhavna Sriram </a:t>
            </a: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6"/>
        </a:solidFill>
      </p:bgPr>
    </p:bg>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History of Poland</a:t>
            </a:r>
          </a:p>
        </p:txBody>
      </p:sp>
      <p:sp>
        <p:nvSpPr>
          <p:cNvPr id="66" name="Shape 66"/>
          <p:cNvSpPr txBox="1"/>
          <p:nvPr>
            <p:ph idx="1" type="body"/>
          </p:nvPr>
        </p:nvSpPr>
        <p:spPr>
          <a:xfrm>
            <a:off x="311700" y="1171600"/>
            <a:ext cx="8469000" cy="3397200"/>
          </a:xfrm>
          <a:prstGeom prst="rect">
            <a:avLst/>
          </a:prstGeom>
        </p:spPr>
        <p:txBody>
          <a:bodyPr anchorCtr="0" anchor="t" bIns="91425" lIns="91425" rIns="91425" tIns="91425">
            <a:noAutofit/>
          </a:bodyPr>
          <a:lstStyle/>
          <a:p>
            <a:pPr indent="-228600" lvl="0" marL="457200" rtl="0">
              <a:spcBef>
                <a:spcPts val="0"/>
              </a:spcBef>
              <a:buFont typeface="Times New Roman"/>
            </a:pPr>
            <a:r>
              <a:rPr lang="en">
                <a:latin typeface="Times New Roman"/>
                <a:ea typeface="Times New Roman"/>
                <a:cs typeface="Times New Roman"/>
                <a:sym typeface="Times New Roman"/>
              </a:rPr>
              <a:t>Poland was a successor state. This means that it was created from the broken up European empires after WW1 by the powers at the Paris peace settlement. </a:t>
            </a:r>
          </a:p>
          <a:p>
            <a:pPr indent="-228600" lvl="0" marL="457200" rtl="0">
              <a:spcBef>
                <a:spcPts val="0"/>
              </a:spcBef>
              <a:buFont typeface="Times New Roman"/>
            </a:pPr>
            <a:r>
              <a:rPr lang="en">
                <a:latin typeface="Times New Roman"/>
                <a:ea typeface="Times New Roman"/>
                <a:cs typeface="Times New Roman"/>
                <a:sym typeface="Times New Roman"/>
              </a:rPr>
              <a:t>Poland had vast economic, social and political problems like all the other successor states as a result of their creation.</a:t>
            </a:r>
          </a:p>
          <a:p>
            <a:pPr indent="-228600" lvl="0" marL="457200" rtl="0">
              <a:spcBef>
                <a:spcPts val="0"/>
              </a:spcBef>
              <a:buFont typeface="Times New Roman"/>
            </a:pPr>
            <a:r>
              <a:rPr lang="en">
                <a:latin typeface="Times New Roman"/>
                <a:ea typeface="Times New Roman"/>
                <a:cs typeface="Times New Roman"/>
                <a:sym typeface="Times New Roman"/>
              </a:rPr>
              <a:t>Of Poland’s 27 million population, only less than 18 million were Poles meaning more than 1 million were German-speakers.</a:t>
            </a:r>
          </a:p>
          <a:p>
            <a:pPr indent="-228600" lvl="0" marL="457200" rtl="0">
              <a:spcBef>
                <a:spcPts val="0"/>
              </a:spcBef>
              <a:buFont typeface="Times New Roman"/>
            </a:pPr>
            <a:r>
              <a:rPr lang="en">
                <a:latin typeface="Times New Roman"/>
                <a:ea typeface="Times New Roman"/>
                <a:cs typeface="Times New Roman"/>
                <a:sym typeface="Times New Roman"/>
              </a:rPr>
              <a:t>Border disputes brought Poland into conflict with Czechoslovakia, Lithuania, Russia, and most importantly, Germany</a:t>
            </a:r>
          </a:p>
          <a:p>
            <a:pPr indent="-228600" lvl="0" marL="457200" rtl="0">
              <a:spcBef>
                <a:spcPts val="0"/>
              </a:spcBef>
              <a:buFont typeface="Times New Roman"/>
            </a:pPr>
            <a:r>
              <a:rPr lang="en">
                <a:latin typeface="Times New Roman"/>
                <a:ea typeface="Times New Roman"/>
                <a:cs typeface="Times New Roman"/>
                <a:sym typeface="Times New Roman"/>
              </a:rPr>
              <a:t>Poland’s rough beginning laid the framework for its later role in history</a:t>
            </a:r>
          </a:p>
          <a:p>
            <a:pPr lvl="0">
              <a:spcBef>
                <a:spcPts val="0"/>
              </a:spcBef>
              <a:buNone/>
            </a:pPr>
            <a:r>
              <a:t/>
            </a:r>
            <a:endParaRPr sz="16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2"/>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German Invasion of Poland</a:t>
            </a:r>
          </a:p>
        </p:txBody>
      </p:sp>
      <p:sp>
        <p:nvSpPr>
          <p:cNvPr id="72" name="Shape 72"/>
          <p:cNvSpPr txBox="1"/>
          <p:nvPr>
            <p:ph idx="1" type="body"/>
          </p:nvPr>
        </p:nvSpPr>
        <p:spPr>
          <a:xfrm>
            <a:off x="149950" y="1058225"/>
            <a:ext cx="6166500" cy="3854700"/>
          </a:xfrm>
          <a:prstGeom prst="rect">
            <a:avLst/>
          </a:prstGeom>
        </p:spPr>
        <p:txBody>
          <a:bodyPr anchorCtr="0" anchor="t" bIns="91425" lIns="91425" rIns="91425" tIns="91425">
            <a:noAutofit/>
          </a:bodyPr>
          <a:lstStyle/>
          <a:p>
            <a:pPr indent="-317500" lvl="0" marL="457200" rtl="0">
              <a:spcBef>
                <a:spcPts val="0"/>
              </a:spcBef>
              <a:buSzPct val="100000"/>
              <a:buFont typeface="Times New Roman"/>
            </a:pPr>
            <a:r>
              <a:rPr b="1" lang="en" sz="1400">
                <a:latin typeface="Times New Roman"/>
                <a:ea typeface="Times New Roman"/>
                <a:cs typeface="Times New Roman"/>
                <a:sym typeface="Times New Roman"/>
              </a:rPr>
              <a:t>In April of 1939,</a:t>
            </a:r>
            <a:r>
              <a:rPr lang="en" sz="1400">
                <a:latin typeface="Times New Roman"/>
                <a:ea typeface="Times New Roman"/>
                <a:cs typeface="Times New Roman"/>
                <a:sym typeface="Times New Roman"/>
              </a:rPr>
              <a:t> Hitler demanded the return of Danzig and German access to the across the Polish Corridor. </a:t>
            </a:r>
          </a:p>
          <a:p>
            <a:pPr indent="-317500" lvl="0" marL="457200" rtl="0">
              <a:spcBef>
                <a:spcPts val="0"/>
              </a:spcBef>
              <a:buSzPct val="100000"/>
              <a:buFont typeface="Times New Roman"/>
            </a:pPr>
            <a:r>
              <a:rPr lang="en" sz="1400">
                <a:latin typeface="Times New Roman"/>
                <a:ea typeface="Times New Roman"/>
                <a:cs typeface="Times New Roman"/>
                <a:sym typeface="Times New Roman"/>
              </a:rPr>
              <a:t>Hitler’s interest in Danzig was the great amount of German speakers it held and it he no longer wanted the Polish Corridor splitting East Prussia from the rest of Germany. </a:t>
            </a:r>
          </a:p>
          <a:p>
            <a:pPr indent="-317500" lvl="0" marL="457200" rtl="0">
              <a:spcBef>
                <a:spcPts val="0"/>
              </a:spcBef>
              <a:buSzPct val="100000"/>
              <a:buFont typeface="Times New Roman"/>
            </a:pPr>
            <a:r>
              <a:rPr b="1" lang="en" sz="1400">
                <a:latin typeface="Times New Roman"/>
                <a:ea typeface="Times New Roman"/>
                <a:cs typeface="Times New Roman"/>
                <a:sym typeface="Times New Roman"/>
              </a:rPr>
              <a:t>August 24, 1939</a:t>
            </a:r>
            <a:r>
              <a:rPr lang="en" sz="1400">
                <a:latin typeface="Times New Roman"/>
                <a:ea typeface="Times New Roman"/>
                <a:cs typeface="Times New Roman"/>
                <a:sym typeface="Times New Roman"/>
              </a:rPr>
              <a:t>, Germany and Russia sign the Molotov-Ribbentrop Pact, otherwise known officially the Treaty of Nonaggression between Germany and the Union of Soviet Socialist Republics, which effectively keeps the USSR from getting in the way of invading Poland and Hitler promises Stalin some land in East Poland after Germany claims it as their own. </a:t>
            </a:r>
          </a:p>
          <a:p>
            <a:pPr indent="-317500" lvl="0" marL="457200" rtl="0">
              <a:spcBef>
                <a:spcPts val="0"/>
              </a:spcBef>
              <a:buSzPct val="100000"/>
            </a:pPr>
            <a:r>
              <a:rPr lang="en" sz="1400">
                <a:latin typeface="Times New Roman"/>
                <a:ea typeface="Times New Roman"/>
                <a:cs typeface="Times New Roman"/>
                <a:sym typeface="Times New Roman"/>
              </a:rPr>
              <a:t>On </a:t>
            </a:r>
            <a:r>
              <a:rPr b="1" lang="en" sz="1400">
                <a:latin typeface="Times New Roman"/>
                <a:ea typeface="Times New Roman"/>
                <a:cs typeface="Times New Roman"/>
                <a:sym typeface="Times New Roman"/>
              </a:rPr>
              <a:t>September 1st, 1939</a:t>
            </a:r>
            <a:r>
              <a:rPr lang="en" sz="1400">
                <a:latin typeface="Times New Roman"/>
                <a:ea typeface="Times New Roman"/>
                <a:cs typeface="Times New Roman"/>
                <a:sym typeface="Times New Roman"/>
              </a:rPr>
              <a:t>, German troops begin their invasion and cross Polish Borders with more than 2,000 tanks and over 1,000 planes.</a:t>
            </a:r>
          </a:p>
          <a:p>
            <a:pPr indent="-317500" lvl="0" marL="457200" rtl="0">
              <a:spcBef>
                <a:spcPts val="0"/>
              </a:spcBef>
              <a:buSzPct val="100000"/>
              <a:buFont typeface="Times New Roman"/>
            </a:pPr>
            <a:r>
              <a:rPr b="1" lang="en" sz="1400">
                <a:latin typeface="Times New Roman"/>
                <a:ea typeface="Times New Roman"/>
                <a:cs typeface="Times New Roman"/>
                <a:sym typeface="Times New Roman"/>
              </a:rPr>
              <a:t>June 22, 1941</a:t>
            </a:r>
            <a:r>
              <a:rPr lang="en" sz="1400">
                <a:latin typeface="Times New Roman"/>
                <a:ea typeface="Times New Roman"/>
                <a:cs typeface="Times New Roman"/>
                <a:sym typeface="Times New Roman"/>
              </a:rPr>
              <a:t>, Germany defies and breaks the Molotov-Ribbentrop Pact when they attack the Soviet positions in Poland. </a:t>
            </a:r>
          </a:p>
          <a:p>
            <a:pPr indent="-317500" lvl="0" marL="457200" rtl="0">
              <a:spcBef>
                <a:spcPts val="0"/>
              </a:spcBef>
              <a:buSzPct val="100000"/>
              <a:buFont typeface="Times New Roman"/>
            </a:pPr>
            <a:r>
              <a:rPr b="1" lang="en" sz="1400">
                <a:latin typeface="Times New Roman"/>
                <a:ea typeface="Times New Roman"/>
                <a:cs typeface="Times New Roman"/>
                <a:sym typeface="Times New Roman"/>
              </a:rPr>
              <a:t>September 3, 1939</a:t>
            </a:r>
            <a:r>
              <a:rPr lang="en" sz="1400">
                <a:latin typeface="Times New Roman"/>
                <a:ea typeface="Times New Roman"/>
                <a:cs typeface="Times New Roman"/>
                <a:sym typeface="Times New Roman"/>
              </a:rPr>
              <a:t>, at 11 a.m. Britain declares war on Germany.</a:t>
            </a:r>
          </a:p>
          <a:p>
            <a:pPr lvl="0" rtl="0">
              <a:spcBef>
                <a:spcPts val="0"/>
              </a:spcBef>
              <a:buNone/>
            </a:pPr>
            <a:r>
              <a:t/>
            </a:r>
            <a:endParaRPr sz="1400">
              <a:latin typeface="Times New Roman"/>
              <a:ea typeface="Times New Roman"/>
              <a:cs typeface="Times New Roman"/>
              <a:sym typeface="Times New Roman"/>
            </a:endParaRPr>
          </a:p>
          <a:p>
            <a:pPr lvl="0" rtl="0">
              <a:spcBef>
                <a:spcPts val="0"/>
              </a:spcBef>
              <a:buNone/>
            </a:pPr>
            <a:r>
              <a:t/>
            </a:r>
            <a:endParaRPr sz="1400">
              <a:latin typeface="Times New Roman"/>
              <a:ea typeface="Times New Roman"/>
              <a:cs typeface="Times New Roman"/>
              <a:sym typeface="Times New Roman"/>
            </a:endParaRPr>
          </a:p>
        </p:txBody>
      </p:sp>
      <p:pic>
        <p:nvPicPr>
          <p:cNvPr id="73" name="Shape 73"/>
          <p:cNvPicPr preferRelativeResize="0"/>
          <p:nvPr/>
        </p:nvPicPr>
        <p:blipFill>
          <a:blip r:embed="rId3">
            <a:alphaModFix/>
          </a:blip>
          <a:stretch>
            <a:fillRect/>
          </a:stretch>
        </p:blipFill>
        <p:spPr>
          <a:xfrm>
            <a:off x="6556337" y="2757250"/>
            <a:ext cx="2275974" cy="1874925"/>
          </a:xfrm>
          <a:prstGeom prst="rect">
            <a:avLst/>
          </a:prstGeom>
          <a:noFill/>
          <a:ln>
            <a:noFill/>
          </a:ln>
        </p:spPr>
      </p:pic>
      <p:pic>
        <p:nvPicPr>
          <p:cNvPr id="74" name="Shape 74"/>
          <p:cNvPicPr preferRelativeResize="0"/>
          <p:nvPr/>
        </p:nvPicPr>
        <p:blipFill>
          <a:blip r:embed="rId4">
            <a:alphaModFix/>
          </a:blip>
          <a:stretch>
            <a:fillRect/>
          </a:stretch>
        </p:blipFill>
        <p:spPr>
          <a:xfrm>
            <a:off x="6345712" y="1058224"/>
            <a:ext cx="2697200" cy="13758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4"/>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Soviet Union Invasion of Poland</a:t>
            </a:r>
          </a:p>
        </p:txBody>
      </p:sp>
      <p:sp>
        <p:nvSpPr>
          <p:cNvPr id="80" name="Shape 80"/>
          <p:cNvSpPr txBox="1"/>
          <p:nvPr>
            <p:ph idx="1" type="body"/>
          </p:nvPr>
        </p:nvSpPr>
        <p:spPr>
          <a:xfrm>
            <a:off x="311700" y="1171600"/>
            <a:ext cx="5994900" cy="3397200"/>
          </a:xfrm>
          <a:prstGeom prst="rect">
            <a:avLst/>
          </a:prstGeom>
        </p:spPr>
        <p:txBody>
          <a:bodyPr anchorCtr="0" anchor="t" bIns="91425" lIns="91425" rIns="91425" tIns="91425">
            <a:noAutofit/>
          </a:bodyPr>
          <a:lstStyle/>
          <a:p>
            <a:pPr indent="-317500" lvl="0" marL="457200" rtl="0">
              <a:spcBef>
                <a:spcPts val="0"/>
              </a:spcBef>
              <a:buSzPct val="100000"/>
              <a:buFont typeface="Times New Roman"/>
              <a:buChar char="●"/>
            </a:pPr>
            <a:r>
              <a:rPr lang="en" sz="1400">
                <a:latin typeface="Times New Roman"/>
                <a:ea typeface="Times New Roman"/>
                <a:cs typeface="Times New Roman"/>
                <a:sym typeface="Times New Roman"/>
              </a:rPr>
              <a:t>On </a:t>
            </a:r>
            <a:r>
              <a:rPr b="1" lang="en" sz="1400">
                <a:latin typeface="Times New Roman"/>
                <a:ea typeface="Times New Roman"/>
                <a:cs typeface="Times New Roman"/>
                <a:sym typeface="Times New Roman"/>
              </a:rPr>
              <a:t>September 17, 1939,</a:t>
            </a:r>
            <a:r>
              <a:rPr lang="en" sz="1400">
                <a:latin typeface="Times New Roman"/>
                <a:ea typeface="Times New Roman"/>
                <a:cs typeface="Times New Roman"/>
                <a:sym typeface="Times New Roman"/>
              </a:rPr>
              <a:t> the Soviet army broke into the borders of Poland led by commanders Mikhail Kovalyov and Semyon Timoshenko</a:t>
            </a:r>
          </a:p>
          <a:p>
            <a:pPr indent="-317500" lvl="0" marL="457200" rtl="0">
              <a:spcBef>
                <a:spcPts val="0"/>
              </a:spcBef>
              <a:buSzPct val="100000"/>
              <a:buFont typeface="Times New Roman"/>
              <a:buChar char="●"/>
            </a:pPr>
            <a:r>
              <a:rPr lang="en" sz="1400">
                <a:latin typeface="Times New Roman"/>
                <a:ea typeface="Times New Roman"/>
                <a:cs typeface="Times New Roman"/>
                <a:sym typeface="Times New Roman"/>
              </a:rPr>
              <a:t>Result of the Molotov-Ribbentrop Pact </a:t>
            </a:r>
            <a:r>
              <a:rPr b="1" lang="en" sz="1400">
                <a:latin typeface="Times New Roman"/>
                <a:ea typeface="Times New Roman"/>
                <a:cs typeface="Times New Roman"/>
                <a:sym typeface="Times New Roman"/>
              </a:rPr>
              <a:t>(August 24, 1939)</a:t>
            </a:r>
            <a:r>
              <a:rPr lang="en" sz="1400">
                <a:latin typeface="Times New Roman"/>
                <a:ea typeface="Times New Roman"/>
                <a:cs typeface="Times New Roman"/>
                <a:sym typeface="Times New Roman"/>
              </a:rPr>
              <a:t> signed between Germany and the USSR, stating that Germany would invade Poland without USSR interfering</a:t>
            </a:r>
          </a:p>
          <a:p>
            <a:pPr indent="-317500" lvl="0" marL="457200" rtl="0">
              <a:spcBef>
                <a:spcPts val="0"/>
              </a:spcBef>
              <a:buSzPct val="100000"/>
              <a:buFont typeface="Times New Roman"/>
              <a:buChar char="●"/>
            </a:pPr>
            <a:r>
              <a:rPr lang="en" sz="1400">
                <a:latin typeface="Times New Roman"/>
                <a:ea typeface="Times New Roman"/>
                <a:cs typeface="Times New Roman"/>
                <a:sym typeface="Times New Roman"/>
              </a:rPr>
              <a:t>Government of Soviet Union took advantage of German invasion to violate the non-aggression pact</a:t>
            </a:r>
          </a:p>
          <a:p>
            <a:pPr indent="-317500" lvl="1" marL="914400" rtl="0">
              <a:spcBef>
                <a:spcPts val="0"/>
              </a:spcBef>
              <a:buSzPct val="100000"/>
              <a:buFont typeface="Times New Roman"/>
              <a:buChar char="○"/>
            </a:pPr>
            <a:r>
              <a:rPr lang="en">
                <a:latin typeface="Times New Roman"/>
                <a:ea typeface="Times New Roman"/>
                <a:cs typeface="Times New Roman"/>
                <a:sym typeface="Times New Roman"/>
              </a:rPr>
              <a:t>Declared they were trying to defend Ukrainian and Belarusian people </a:t>
            </a:r>
            <a:r>
              <a:rPr lang="en" sz="1400">
                <a:latin typeface="Times New Roman"/>
                <a:ea typeface="Times New Roman"/>
                <a:cs typeface="Times New Roman"/>
                <a:sym typeface="Times New Roman"/>
              </a:rPr>
              <a:t>while entering Polish territory</a:t>
            </a:r>
          </a:p>
          <a:p>
            <a:pPr indent="-317500" lvl="0" marL="457200" rtl="0">
              <a:spcBef>
                <a:spcPts val="0"/>
              </a:spcBef>
              <a:buSzPct val="100000"/>
              <a:buFont typeface="Times New Roman"/>
              <a:buChar char="●"/>
            </a:pPr>
            <a:r>
              <a:rPr lang="en" sz="1400">
                <a:latin typeface="Times New Roman"/>
                <a:ea typeface="Times New Roman"/>
                <a:cs typeface="Times New Roman"/>
                <a:sym typeface="Times New Roman"/>
              </a:rPr>
              <a:t>Crossed paths with German troops and made them recede back to the far east of Poland and hand over their Polish prisoners</a:t>
            </a:r>
          </a:p>
          <a:p>
            <a:pPr indent="-317500" lvl="0" marL="457200" rtl="0">
              <a:spcBef>
                <a:spcPts val="0"/>
              </a:spcBef>
              <a:buSzPct val="100000"/>
              <a:buFont typeface="Times New Roman"/>
              <a:buChar char="●"/>
            </a:pPr>
            <a:r>
              <a:rPr lang="en" sz="1400">
                <a:latin typeface="Times New Roman"/>
                <a:ea typeface="Times New Roman"/>
                <a:cs typeface="Times New Roman"/>
                <a:sym typeface="Times New Roman"/>
              </a:rPr>
              <a:t>Ended with ⅗ of Poland land and control over 13 million people</a:t>
            </a:r>
          </a:p>
          <a:p>
            <a:pPr lvl="0" rtl="0">
              <a:spcBef>
                <a:spcPts val="0"/>
              </a:spcBef>
              <a:buNone/>
            </a:pPr>
            <a:r>
              <a:t/>
            </a:r>
            <a:endParaRPr sz="1400">
              <a:latin typeface="Times New Roman"/>
              <a:ea typeface="Times New Roman"/>
              <a:cs typeface="Times New Roman"/>
              <a:sym typeface="Times New Roman"/>
            </a:endParaRPr>
          </a:p>
          <a:p>
            <a:pPr lvl="0" rtl="0">
              <a:spcBef>
                <a:spcPts val="0"/>
              </a:spcBef>
              <a:buNone/>
            </a:pPr>
            <a:r>
              <a:t/>
            </a:r>
            <a:endParaRPr sz="1400"/>
          </a:p>
          <a:p>
            <a:pPr lvl="0">
              <a:spcBef>
                <a:spcPts val="0"/>
              </a:spcBef>
              <a:buNone/>
            </a:pPr>
            <a:r>
              <a:t/>
            </a:r>
            <a:endParaRPr sz="1400"/>
          </a:p>
        </p:txBody>
      </p:sp>
      <p:pic>
        <p:nvPicPr>
          <p:cNvPr id="81" name="Shape 81"/>
          <p:cNvPicPr preferRelativeResize="0"/>
          <p:nvPr/>
        </p:nvPicPr>
        <p:blipFill>
          <a:blip r:embed="rId3">
            <a:alphaModFix/>
          </a:blip>
          <a:stretch>
            <a:fillRect/>
          </a:stretch>
        </p:blipFill>
        <p:spPr>
          <a:xfrm>
            <a:off x="6463404" y="150400"/>
            <a:ext cx="2280520" cy="2551099"/>
          </a:xfrm>
          <a:prstGeom prst="rect">
            <a:avLst/>
          </a:prstGeom>
          <a:noFill/>
          <a:ln>
            <a:noFill/>
          </a:ln>
        </p:spPr>
      </p:pic>
      <p:pic>
        <p:nvPicPr>
          <p:cNvPr id="82" name="Shape 82"/>
          <p:cNvPicPr preferRelativeResize="0"/>
          <p:nvPr/>
        </p:nvPicPr>
        <p:blipFill>
          <a:blip r:embed="rId4">
            <a:alphaModFix/>
          </a:blip>
          <a:stretch>
            <a:fillRect/>
          </a:stretch>
        </p:blipFill>
        <p:spPr>
          <a:xfrm>
            <a:off x="6100624" y="2932100"/>
            <a:ext cx="2865800" cy="19808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Poland’s Overall Significance in WW2</a:t>
            </a:r>
          </a:p>
        </p:txBody>
      </p:sp>
      <p:sp>
        <p:nvSpPr>
          <p:cNvPr id="88" name="Shape 88"/>
          <p:cNvSpPr txBox="1"/>
          <p:nvPr>
            <p:ph idx="1" type="body"/>
          </p:nvPr>
        </p:nvSpPr>
        <p:spPr>
          <a:xfrm>
            <a:off x="311700" y="1171600"/>
            <a:ext cx="8520600" cy="3397200"/>
          </a:xfrm>
          <a:prstGeom prst="rect">
            <a:avLst/>
          </a:prstGeom>
        </p:spPr>
        <p:txBody>
          <a:bodyPr anchorCtr="0" anchor="t" bIns="91425" lIns="91425" rIns="91425" tIns="91425">
            <a:noAutofit/>
          </a:bodyPr>
          <a:lstStyle/>
          <a:p>
            <a:pPr indent="-317500" lvl="0" marL="457200" rtl="0">
              <a:spcBef>
                <a:spcPts val="0"/>
              </a:spcBef>
              <a:buSzPct val="100000"/>
              <a:buFont typeface="Times New Roman"/>
            </a:pPr>
            <a:r>
              <a:rPr lang="en" sz="1400">
                <a:latin typeface="Times New Roman"/>
                <a:ea typeface="Times New Roman"/>
                <a:cs typeface="Times New Roman"/>
                <a:sym typeface="Times New Roman"/>
              </a:rPr>
              <a:t>On </a:t>
            </a:r>
            <a:r>
              <a:rPr b="1" lang="en" sz="1400">
                <a:latin typeface="Times New Roman"/>
                <a:ea typeface="Times New Roman"/>
                <a:cs typeface="Times New Roman"/>
                <a:sym typeface="Times New Roman"/>
              </a:rPr>
              <a:t>September 1, 1939</a:t>
            </a:r>
            <a:r>
              <a:rPr lang="en" sz="1400">
                <a:latin typeface="Times New Roman"/>
                <a:ea typeface="Times New Roman"/>
                <a:cs typeface="Times New Roman"/>
                <a:sym typeface="Times New Roman"/>
              </a:rPr>
              <a:t>, Germany invaded Poland followed by the Soviet Union invading on September 19 starting World War II. </a:t>
            </a:r>
          </a:p>
          <a:p>
            <a:pPr indent="-317500" lvl="0" marL="457200" rtl="0">
              <a:spcBef>
                <a:spcPts val="0"/>
              </a:spcBef>
              <a:buSzPct val="100000"/>
              <a:buFont typeface="Times New Roman"/>
            </a:pPr>
            <a:r>
              <a:rPr lang="en" sz="1400">
                <a:latin typeface="Times New Roman"/>
                <a:ea typeface="Times New Roman"/>
                <a:cs typeface="Times New Roman"/>
                <a:sym typeface="Times New Roman"/>
              </a:rPr>
              <a:t>Poland was said to have the fourth largest Allied army in Europe, after the Soviet Union, United States, and Britain.</a:t>
            </a:r>
          </a:p>
          <a:p>
            <a:pPr indent="-317500" lvl="0" marL="457200" rtl="0">
              <a:spcBef>
                <a:spcPts val="0"/>
              </a:spcBef>
              <a:buSzPct val="100000"/>
              <a:buFont typeface="Times New Roman"/>
            </a:pPr>
            <a:r>
              <a:rPr lang="en" sz="1400">
                <a:latin typeface="Times New Roman"/>
                <a:ea typeface="Times New Roman"/>
                <a:cs typeface="Times New Roman"/>
                <a:sym typeface="Times New Roman"/>
              </a:rPr>
              <a:t>When Germany made the first move, Hitler was sure that the prior policy of appeasement was evidence enough that there would be no punishment.</a:t>
            </a:r>
          </a:p>
          <a:p>
            <a:pPr indent="-317500" lvl="0" marL="457200" rtl="0">
              <a:spcBef>
                <a:spcPts val="0"/>
              </a:spcBef>
              <a:buSzPct val="100000"/>
              <a:buFont typeface="Times New Roman"/>
            </a:pPr>
            <a:r>
              <a:rPr lang="en" sz="1400">
                <a:solidFill>
                  <a:srgbClr val="222222"/>
                </a:solidFill>
                <a:latin typeface="Times New Roman"/>
                <a:ea typeface="Times New Roman"/>
                <a:cs typeface="Times New Roman"/>
                <a:sym typeface="Times New Roman"/>
              </a:rPr>
              <a:t>Britain and France, standing by their guarantee of Poland's border, had declared war on Germany on September 3, 1939. The Soviet Union invaded eastern Poland on September 17, 1939.</a:t>
            </a:r>
          </a:p>
          <a:p>
            <a:pPr indent="-317500" lvl="0" marL="457200" rtl="0">
              <a:spcBef>
                <a:spcPts val="0"/>
              </a:spcBef>
              <a:buClr>
                <a:srgbClr val="222222"/>
              </a:buClr>
              <a:buSzPct val="100000"/>
              <a:buFont typeface="Times New Roman"/>
            </a:pPr>
            <a:r>
              <a:rPr lang="en" sz="1400">
                <a:solidFill>
                  <a:srgbClr val="222222"/>
                </a:solidFill>
                <a:latin typeface="Times New Roman"/>
                <a:ea typeface="Times New Roman"/>
                <a:cs typeface="Times New Roman"/>
                <a:sym typeface="Times New Roman"/>
              </a:rPr>
              <a:t>Poland showed more resistance than France, who had prior warning of German aggression.</a:t>
            </a:r>
          </a:p>
          <a:p>
            <a:pPr indent="-317500" lvl="0" marL="457200" rtl="0">
              <a:spcBef>
                <a:spcPts val="0"/>
              </a:spcBef>
              <a:buClr>
                <a:srgbClr val="222222"/>
              </a:buClr>
              <a:buSzPct val="100000"/>
              <a:buFont typeface="Times New Roman"/>
            </a:pPr>
            <a:r>
              <a:rPr lang="en" sz="1400">
                <a:solidFill>
                  <a:srgbClr val="222222"/>
                </a:solidFill>
                <a:latin typeface="Times New Roman"/>
                <a:ea typeface="Times New Roman"/>
                <a:cs typeface="Times New Roman"/>
                <a:sym typeface="Times New Roman"/>
              </a:rPr>
              <a:t>The Allies were of no help to aid Poland OR hinder Germany. Polish forces wanted to get the ball moving and created ideal conditions for the Allies to engage the German forces in the West.</a:t>
            </a:r>
          </a:p>
          <a:p>
            <a:pPr indent="-317500" lvl="0" marL="457200">
              <a:spcBef>
                <a:spcPts val="0"/>
              </a:spcBef>
              <a:buClr>
                <a:srgbClr val="222222"/>
              </a:buClr>
              <a:buSzPct val="100000"/>
              <a:buFont typeface="Times New Roman"/>
            </a:pPr>
            <a:r>
              <a:rPr lang="en" sz="1400">
                <a:solidFill>
                  <a:srgbClr val="222222"/>
                </a:solidFill>
                <a:latin typeface="Times New Roman"/>
                <a:ea typeface="Times New Roman"/>
                <a:cs typeface="Times New Roman"/>
                <a:sym typeface="Times New Roman"/>
              </a:rPr>
              <a:t>The Allies didn’t take advantage of the situation presented but if they had, WW2 could have lasted a much shorter time.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