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71" r:id="rId17"/>
    <p:sldId id="272" r:id="rId18"/>
    <p:sldId id="273" r:id="rId19"/>
    <p:sldId id="275" r:id="rId20"/>
    <p:sldId id="276" r:id="rId21"/>
    <p:sldId id="277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FA4F6-3991-924A-B42C-412C3FA13B4D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DF4A2-C168-3544-BCF8-F8D280049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DF4A2-C168-3544-BCF8-F8D28004932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0"/>
            <a:ext cx="8077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3314700" cy="256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838200"/>
            <a:ext cx="3314700" cy="256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557588"/>
            <a:ext cx="3314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76700" y="3557588"/>
            <a:ext cx="3314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7653-EF4C-084A-A48C-0A44006F7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print">
            <a:alphaModFix amt="67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5FC2-5CE7-4596-A2A5-3412291BC705}" type="datetimeFigureOut">
              <a:rPr lang="en-US" smtClean="0"/>
              <a:pPr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C8DE-D66C-4E1F-A534-71C5B6C7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12</a:t>
            </a:r>
            <a:br>
              <a:rPr lang="en-US" b="1" dirty="0" smtClean="0"/>
            </a:br>
            <a:r>
              <a:rPr lang="en-US" b="1" dirty="0" smtClean="0"/>
              <a:t>Physical Geography of Europe: The Peninsula of Peninsulas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163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Because </a:t>
            </a:r>
            <a:r>
              <a:rPr lang="en-US" dirty="0"/>
              <a:t>of its unique geography and weather patterns, Europe’s </a:t>
            </a:r>
            <a:r>
              <a:rPr lang="en-US" dirty="0" smtClean="0"/>
              <a:t>landscapes, waterways</a:t>
            </a:r>
            <a:r>
              <a:rPr lang="en-US" dirty="0"/>
              <a:t>, and climates vary greatly.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Resources Shape Europe’s Economy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7818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Fueling </a:t>
            </a:r>
            <a:r>
              <a:rPr lang="en-US" b="1" dirty="0"/>
              <a:t>Industrialization</a:t>
            </a:r>
          </a:p>
          <a:p>
            <a:r>
              <a:rPr lang="en-US" dirty="0" smtClean="0"/>
              <a:t>Coal </a:t>
            </a:r>
            <a:r>
              <a:rPr lang="en-US" dirty="0"/>
              <a:t>and iron ore are needed to create steel for industrialization</a:t>
            </a:r>
          </a:p>
          <a:p>
            <a:pPr lvl="1"/>
            <a:r>
              <a:rPr lang="en-US" dirty="0" smtClean="0"/>
              <a:t>found </a:t>
            </a:r>
            <a:r>
              <a:rPr lang="en-US" dirty="0"/>
              <a:t>in Belgium, Netherlands, France, Germany, Poland</a:t>
            </a:r>
          </a:p>
          <a:p>
            <a:r>
              <a:rPr lang="en-US" dirty="0" smtClean="0"/>
              <a:t>Major </a:t>
            </a:r>
            <a:r>
              <a:rPr lang="en-US" dirty="0"/>
              <a:t>industrialized regions:</a:t>
            </a:r>
          </a:p>
          <a:p>
            <a:pPr lvl="1"/>
            <a:r>
              <a:rPr lang="en-US" dirty="0" smtClean="0"/>
              <a:t>Ruhr </a:t>
            </a:r>
            <a:r>
              <a:rPr lang="en-US" dirty="0"/>
              <a:t>Valley, Germany; parts of United Kingdom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105150"/>
            <a:ext cx="2286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Resources Shape Europe’s Economy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Energy</a:t>
            </a:r>
          </a:p>
          <a:p>
            <a:r>
              <a:rPr lang="en-US" dirty="0" smtClean="0"/>
              <a:t>Oil, natural gas found in North Sea in 1959; offshore rigs in 1970s</a:t>
            </a:r>
          </a:p>
          <a:p>
            <a:pPr lvl="1"/>
            <a:r>
              <a:rPr lang="en-US" dirty="0" smtClean="0"/>
              <a:t>petroleum supplied by Norway, Netherlands, Britain</a:t>
            </a:r>
          </a:p>
          <a:p>
            <a:r>
              <a:rPr lang="en-US" b="1" dirty="0" smtClean="0"/>
              <a:t>Agricultural Land</a:t>
            </a:r>
          </a:p>
          <a:p>
            <a:pPr lvl="1"/>
            <a:r>
              <a:rPr lang="en-US" dirty="0" smtClean="0"/>
              <a:t>33% of Europe is suitable for agriculture; world average only 11%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48917"/>
            <a:ext cx="3733800" cy="26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Resources Shape Life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248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Affecting </a:t>
            </a:r>
            <a:r>
              <a:rPr lang="en-US" b="1" dirty="0"/>
              <a:t>All Parts of Life</a:t>
            </a:r>
          </a:p>
          <a:p>
            <a:r>
              <a:rPr lang="en-US" dirty="0" smtClean="0"/>
              <a:t>Resources </a:t>
            </a:r>
            <a:r>
              <a:rPr lang="en-US" dirty="0"/>
              <a:t>affect food, jobs, houses, even culture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folk tales set in deep, dark forests of Old Europe</a:t>
            </a:r>
          </a:p>
          <a:p>
            <a:r>
              <a:rPr lang="en-US" b="1" dirty="0" smtClean="0"/>
              <a:t>Distribution </a:t>
            </a:r>
            <a:r>
              <a:rPr lang="en-US" b="1" dirty="0"/>
              <a:t>of resources creates regional differences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fuel, Irish burn </a:t>
            </a:r>
            <a:r>
              <a:rPr lang="en-US" b="1" dirty="0"/>
              <a:t>peat—partially decayed plant matter from bogs</a:t>
            </a:r>
          </a:p>
          <a:p>
            <a:r>
              <a:rPr lang="en-US" dirty="0" smtClean="0"/>
              <a:t>Polish </a:t>
            </a:r>
            <a:r>
              <a:rPr lang="en-US" dirty="0"/>
              <a:t>miners have worked coal mines for generations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729865"/>
            <a:ext cx="2514600" cy="412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2: Climate and Vegetation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Much of Europe has a relatively mild climate because of ocean currents </a:t>
            </a:r>
            <a:r>
              <a:rPr lang="en-US" dirty="0" smtClean="0"/>
              <a:t>and warm </a:t>
            </a:r>
            <a:r>
              <a:rPr lang="en-US" dirty="0"/>
              <a:t>winds.</a:t>
            </a:r>
          </a:p>
          <a:p>
            <a:pPr>
              <a:buNone/>
            </a:pPr>
            <a:r>
              <a:rPr lang="en-US" dirty="0"/>
              <a:t>• Eastern Europe has a harsher climate because it is farther from the </a:t>
            </a:r>
            <a:r>
              <a:rPr lang="en-US" dirty="0" smtClean="0"/>
              <a:t>Atlantic Ocean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2: Climate and Vegetation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Westerly </a:t>
            </a:r>
            <a:r>
              <a:rPr lang="en-US" b="1" dirty="0"/>
              <a:t>Winds Warm Europe</a:t>
            </a:r>
          </a:p>
          <a:p>
            <a:r>
              <a:rPr lang="en-US" b="1" dirty="0"/>
              <a:t>A Mild Climate for a Northern Latitude</a:t>
            </a:r>
            <a:endParaRPr lang="en-US" b="1" dirty="0" smtClean="0"/>
          </a:p>
          <a:p>
            <a:pPr lvl="1"/>
            <a:r>
              <a:rPr lang="en-US" dirty="0" smtClean="0"/>
              <a:t>Marine </a:t>
            </a:r>
            <a:r>
              <a:rPr lang="en-US" dirty="0"/>
              <a:t>west coast climate: warm summers, cool winters</a:t>
            </a:r>
            <a:endParaRPr lang="en-US" dirty="0" smtClean="0"/>
          </a:p>
          <a:p>
            <a:pPr lvl="1"/>
            <a:r>
              <a:rPr lang="en-US" dirty="0" smtClean="0"/>
              <a:t>Spain</a:t>
            </a:r>
            <a:r>
              <a:rPr lang="en-US" dirty="0"/>
              <a:t>, France, Poland, British Isles, coastal Scandinavia</a:t>
            </a:r>
            <a:endParaRPr lang="en-US" dirty="0" smtClean="0"/>
          </a:p>
          <a:p>
            <a:r>
              <a:rPr lang="en-US" b="1" dirty="0" smtClean="0"/>
              <a:t>North </a:t>
            </a:r>
            <a:r>
              <a:rPr lang="en-US" b="1" dirty="0"/>
              <a:t>Atlantic Drift</a:t>
            </a:r>
            <a:r>
              <a:rPr lang="en-US" b="1" dirty="0" smtClean="0"/>
              <a:t>—</a:t>
            </a:r>
            <a:r>
              <a:rPr lang="en-US" b="1" dirty="0" smtClean="0"/>
              <a:t>current of warm water from the tropics</a:t>
            </a:r>
            <a:endParaRPr lang="en-US" b="1" dirty="0" smtClean="0"/>
          </a:p>
          <a:p>
            <a:pPr lvl="1"/>
            <a:r>
              <a:rPr lang="en-US" dirty="0" smtClean="0"/>
              <a:t>prevailing </a:t>
            </a:r>
            <a:r>
              <a:rPr lang="en-US" dirty="0" err="1"/>
              <a:t>westerlies</a:t>
            </a:r>
            <a:r>
              <a:rPr lang="en-US" dirty="0"/>
              <a:t> carry current’s warmth, moisture inland</a:t>
            </a:r>
            <a:endParaRPr lang="en-US" dirty="0" smtClean="0"/>
          </a:p>
          <a:p>
            <a:r>
              <a:rPr lang="en-US" dirty="0" smtClean="0"/>
              <a:t>Alps</a:t>
            </a:r>
            <a:r>
              <a:rPr lang="en-US" dirty="0"/>
              <a:t>’ high elevation creates colder climate, deep winter snows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3200"/>
              <a:t>Section 2: Climate &amp; Vegetation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172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dirty="0"/>
              <a:t>North Atlantic Drift-</a:t>
            </a:r>
            <a:r>
              <a:rPr lang="en-US" dirty="0"/>
              <a:t> current of warm water from the tropics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Prevailing </a:t>
            </a:r>
            <a:r>
              <a:rPr lang="en-US" dirty="0" err="1"/>
              <a:t>westerlies</a:t>
            </a:r>
            <a:r>
              <a:rPr lang="en-US" dirty="0"/>
              <a:t> pick up warmth from this and helps give Europe a mild climate</a:t>
            </a:r>
          </a:p>
        </p:txBody>
      </p:sp>
      <p:pic>
        <p:nvPicPr>
          <p:cNvPr id="25604" name="Picture 5" descr="fig_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9938"/>
            <a:ext cx="31242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058_ocean_ci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eurv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609600"/>
            <a:ext cx="27003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3" descr="Image:ClimateMapWorl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965450"/>
            <a:ext cx="60198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Westerly Winds Warm Europe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Forests </a:t>
            </a:r>
            <a:r>
              <a:rPr lang="en-US" b="1" dirty="0"/>
              <a:t>to Farms</a:t>
            </a:r>
            <a:endParaRPr lang="en-US" b="1" dirty="0" smtClean="0"/>
          </a:p>
          <a:p>
            <a:r>
              <a:rPr lang="en-US" dirty="0" smtClean="0"/>
              <a:t>Original </a:t>
            </a:r>
            <a:r>
              <a:rPr lang="en-US" dirty="0"/>
              <a:t>mixed forests cleared for farming</a:t>
            </a:r>
            <a:endParaRPr lang="en-US" dirty="0" smtClean="0"/>
          </a:p>
          <a:p>
            <a:pPr lvl="1"/>
            <a:r>
              <a:rPr lang="en-US" dirty="0" smtClean="0"/>
              <a:t>grow </a:t>
            </a:r>
            <a:r>
              <a:rPr lang="en-US" dirty="0"/>
              <a:t>grains, sugar beets, livestock feed, potatoes</a:t>
            </a:r>
          </a:p>
        </p:txBody>
      </p:sp>
      <p:pic>
        <p:nvPicPr>
          <p:cNvPr id="4" name="Picture 11" descr="eurv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3538537" cy="30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Harsher Conditions Inland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838200"/>
            <a:ext cx="59436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Not </a:t>
            </a:r>
            <a:r>
              <a:rPr lang="en-US" b="1" dirty="0"/>
              <a:t>Reached by Westerly Winds</a:t>
            </a:r>
            <a:endParaRPr lang="en-US" b="1" dirty="0" smtClean="0"/>
          </a:p>
          <a:p>
            <a:r>
              <a:rPr lang="en-US" dirty="0" smtClean="0"/>
              <a:t>Humid </a:t>
            </a:r>
            <a:r>
              <a:rPr lang="en-US" dirty="0"/>
              <a:t>continental climate: cold, snowy winters; warm or hot summers</a:t>
            </a:r>
            <a:endParaRPr lang="en-US" dirty="0" smtClean="0"/>
          </a:p>
          <a:p>
            <a:pPr lvl="1"/>
            <a:r>
              <a:rPr lang="en-US" dirty="0" smtClean="0"/>
              <a:t>Sweden</a:t>
            </a:r>
            <a:r>
              <a:rPr lang="en-US" dirty="0"/>
              <a:t>, Finland, Romania; eastern Poland, Slovakia, Hungary</a:t>
            </a:r>
            <a:endParaRPr lang="en-US" dirty="0" smtClean="0"/>
          </a:p>
          <a:p>
            <a:pPr lvl="1"/>
            <a:r>
              <a:rPr lang="en-US" dirty="0" smtClean="0"/>
              <a:t>Adequate </a:t>
            </a:r>
            <a:r>
              <a:rPr lang="en-US" dirty="0"/>
              <a:t>rainfall for agriculture</a:t>
            </a:r>
            <a:endParaRPr lang="en-US" dirty="0" smtClean="0"/>
          </a:p>
          <a:p>
            <a:r>
              <a:rPr lang="en-US" dirty="0" smtClean="0"/>
              <a:t>Heavy </a:t>
            </a:r>
            <a:r>
              <a:rPr lang="en-US" dirty="0"/>
              <a:t>deforestation; surviving trees are mostly coniferous</a:t>
            </a:r>
            <a:endParaRPr lang="en-US" dirty="0" smtClean="0"/>
          </a:p>
          <a:p>
            <a:r>
              <a:rPr lang="en-US" dirty="0" smtClean="0"/>
              <a:t>Broad</a:t>
            </a:r>
            <a:r>
              <a:rPr lang="en-US" dirty="0"/>
              <a:t>, fertile plains were once covered with grasses</a:t>
            </a:r>
            <a:endParaRPr lang="en-US" dirty="0" smtClean="0"/>
          </a:p>
          <a:p>
            <a:pPr lvl="1"/>
            <a:r>
              <a:rPr lang="en-US" dirty="0" smtClean="0"/>
              <a:t>today</a:t>
            </a:r>
            <a:r>
              <a:rPr lang="en-US" dirty="0"/>
              <a:t>, wheat, rye, barley, potatoes, sugar beets grow</a:t>
            </a:r>
          </a:p>
        </p:txBody>
      </p:sp>
      <p:pic>
        <p:nvPicPr>
          <p:cNvPr id="4" name="Picture 11" descr="eurv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114800"/>
            <a:ext cx="31785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Sunny Mediterranean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10200" cy="55625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An </a:t>
            </a:r>
            <a:r>
              <a:rPr lang="en-US" dirty="0"/>
              <a:t>Appealingly Mild Climate</a:t>
            </a:r>
            <a:endParaRPr lang="en-US" dirty="0" smtClean="0"/>
          </a:p>
          <a:p>
            <a:r>
              <a:rPr lang="en-US" dirty="0" smtClean="0"/>
              <a:t>Mediterranean </a:t>
            </a:r>
            <a:r>
              <a:rPr lang="en-US" dirty="0"/>
              <a:t>climate: hot, dry summers; mild, wet winters</a:t>
            </a:r>
            <a:endParaRPr lang="en-US" dirty="0" smtClean="0"/>
          </a:p>
          <a:p>
            <a:pPr lvl="1"/>
            <a:r>
              <a:rPr lang="en-US" dirty="0" smtClean="0"/>
              <a:t>Italy</a:t>
            </a:r>
            <a:r>
              <a:rPr lang="en-US" dirty="0"/>
              <a:t>, Greece and southern Spain, France</a:t>
            </a:r>
            <a:endParaRPr lang="en-US" dirty="0" smtClean="0"/>
          </a:p>
          <a:p>
            <a:pPr lvl="1"/>
            <a:r>
              <a:rPr lang="en-US" dirty="0" smtClean="0"/>
              <a:t>mountain </a:t>
            </a:r>
            <a:r>
              <a:rPr lang="en-US" dirty="0"/>
              <a:t>block cold north winds</a:t>
            </a:r>
          </a:p>
          <a:p>
            <a:pPr>
              <a:buNone/>
            </a:pPr>
            <a:r>
              <a:rPr lang="en-US" b="1" dirty="0"/>
              <a:t>Special Winds</a:t>
            </a:r>
            <a:endParaRPr lang="en-US" b="1" dirty="0" smtClean="0"/>
          </a:p>
          <a:p>
            <a:r>
              <a:rPr lang="en-US" dirty="0" smtClean="0"/>
              <a:t>Mediterranean </a:t>
            </a:r>
            <a:r>
              <a:rPr lang="en-US" dirty="0"/>
              <a:t>coast of France is not protected by mountains</a:t>
            </a:r>
            <a:endParaRPr lang="en-US" dirty="0" smtClean="0"/>
          </a:p>
          <a:p>
            <a:pPr lvl="1"/>
            <a:r>
              <a:rPr lang="en-US" b="1" dirty="0" smtClean="0"/>
              <a:t>mistral</a:t>
            </a:r>
            <a:r>
              <a:rPr lang="en-US" b="1" dirty="0"/>
              <a:t>—a cold, dry winter wind from north</a:t>
            </a:r>
            <a:endParaRPr lang="en-US" b="1" dirty="0" smtClean="0"/>
          </a:p>
          <a:p>
            <a:pPr lvl="1"/>
            <a:r>
              <a:rPr lang="en-US" b="1" dirty="0" smtClean="0"/>
              <a:t>Sirocco</a:t>
            </a:r>
            <a:r>
              <a:rPr lang="en-US" b="1" dirty="0"/>
              <a:t>—hot North African wind carries sea moisture or desert dust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384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Land of the Midnight Sun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3246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Cold</a:t>
            </a:r>
            <a:r>
              <a:rPr lang="en-US" b="1" dirty="0"/>
              <a:t>, Dark Winters</a:t>
            </a:r>
            <a:endParaRPr lang="en-US" b="1" dirty="0" smtClean="0"/>
          </a:p>
          <a:p>
            <a:r>
              <a:rPr lang="en-US" dirty="0" smtClean="0"/>
              <a:t>Tundra </a:t>
            </a:r>
            <a:r>
              <a:rPr lang="en-US" dirty="0"/>
              <a:t>climate in far northern Scandinavia, along Arctic Circle</a:t>
            </a:r>
            <a:endParaRPr lang="en-US" dirty="0" smtClean="0"/>
          </a:p>
          <a:p>
            <a:pPr lvl="1"/>
            <a:r>
              <a:rPr lang="en-US" dirty="0" smtClean="0"/>
              <a:t>permafrost </a:t>
            </a:r>
            <a:r>
              <a:rPr lang="en-US" dirty="0"/>
              <a:t>with no trees, only mosses, lichens</a:t>
            </a:r>
            <a:endParaRPr lang="en-US" dirty="0" smtClean="0"/>
          </a:p>
          <a:p>
            <a:r>
              <a:rPr lang="en-US" dirty="0" smtClean="0"/>
              <a:t>South </a:t>
            </a:r>
            <a:r>
              <a:rPr lang="en-US" dirty="0"/>
              <a:t>of tundra is subarctic climate: cool with cold, harsh winters</a:t>
            </a:r>
            <a:endParaRPr lang="en-US" dirty="0" smtClean="0"/>
          </a:p>
          <a:p>
            <a:pPr lvl="1"/>
            <a:r>
              <a:rPr lang="en-US" dirty="0" smtClean="0"/>
              <a:t>little </a:t>
            </a:r>
            <a:r>
              <a:rPr lang="en-US" dirty="0"/>
              <a:t>growth except stunted trees</a:t>
            </a:r>
            <a:endParaRPr lang="en-US" dirty="0" smtClean="0"/>
          </a:p>
          <a:p>
            <a:r>
              <a:rPr lang="en-US" b="1" dirty="0" smtClean="0"/>
              <a:t>Region’s </a:t>
            </a:r>
            <a:r>
              <a:rPr lang="en-US" b="1" dirty="0"/>
              <a:t>sunlight varies sharply: long winter nights, summer days</a:t>
            </a:r>
            <a:endParaRPr lang="en-US" b="1" dirty="0" smtClean="0"/>
          </a:p>
          <a:p>
            <a:pPr lvl="1"/>
            <a:r>
              <a:rPr lang="en-US" dirty="0" smtClean="0"/>
              <a:t>area </a:t>
            </a:r>
            <a:r>
              <a:rPr lang="en-US" dirty="0"/>
              <a:t>north of Arctic Circle the</a:t>
            </a:r>
            <a:r>
              <a:rPr lang="en-US" dirty="0" smtClean="0"/>
              <a:t> “Land </a:t>
            </a:r>
            <a:r>
              <a:rPr lang="en-US" dirty="0"/>
              <a:t>of the Midnight </a:t>
            </a:r>
            <a:r>
              <a:rPr lang="en-US" dirty="0" smtClean="0"/>
              <a:t>Sun”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winter days have no sun, some summer days have no night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2971800" cy="32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dirty="0"/>
              <a:t>Section 1: Landforms and Resources</a:t>
            </a:r>
          </a:p>
          <a:p>
            <a:pPr>
              <a:buNone/>
            </a:pPr>
            <a:r>
              <a:rPr lang="en-US" dirty="0"/>
              <a:t>Section 2: Climate and Vegetation</a:t>
            </a:r>
          </a:p>
          <a:p>
            <a:pPr>
              <a:buNone/>
            </a:pPr>
            <a:r>
              <a:rPr lang="en-US" dirty="0"/>
              <a:t>Section 3: Human-Environment Interaction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3967162" cy="43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Human-Environment Interaction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/>
              <a:t>The Dutch and the Venetians altered lands to fit their needs by </a:t>
            </a:r>
            <a:r>
              <a:rPr lang="en-US" b="1" dirty="0" smtClean="0"/>
              <a:t>constructing polders </a:t>
            </a:r>
            <a:r>
              <a:rPr lang="en-US" b="1" dirty="0"/>
              <a:t>and canals.</a:t>
            </a:r>
          </a:p>
          <a:p>
            <a:pPr>
              <a:buNone/>
            </a:pPr>
            <a:r>
              <a:rPr lang="en-US" dirty="0"/>
              <a:t>• Uncontrolled logging and acid rain destroy forests.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Human-Environment Interaction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248400" cy="5257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Polders</a:t>
            </a:r>
            <a:r>
              <a:rPr lang="en-US" b="1" dirty="0"/>
              <a:t>: Land from the Sea</a:t>
            </a:r>
          </a:p>
          <a:p>
            <a:pPr>
              <a:buNone/>
            </a:pPr>
            <a:r>
              <a:rPr lang="en-US" b="1" dirty="0"/>
              <a:t>Creating Holland</a:t>
            </a:r>
            <a:endParaRPr lang="en-US" b="1" dirty="0" smtClean="0"/>
          </a:p>
          <a:p>
            <a:r>
              <a:rPr lang="en-US" dirty="0" smtClean="0"/>
              <a:t>“</a:t>
            </a:r>
            <a:r>
              <a:rPr lang="en-US" dirty="0"/>
              <a:t>God created the world, but the Dutch created Holland”</a:t>
            </a:r>
            <a:endParaRPr lang="en-US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hold growing population, the Dutch reclaimed land from the sea</a:t>
            </a:r>
            <a:endParaRPr lang="en-US" b="1" dirty="0" smtClean="0"/>
          </a:p>
          <a:p>
            <a:pPr lvl="1"/>
            <a:r>
              <a:rPr lang="en-US" b="1" dirty="0" smtClean="0"/>
              <a:t>40</a:t>
            </a:r>
            <a:r>
              <a:rPr lang="en-US" b="1" dirty="0"/>
              <a:t>% of the Netherlands was once under water</a:t>
            </a:r>
            <a:endParaRPr lang="en-US" b="1" dirty="0" smtClean="0"/>
          </a:p>
          <a:p>
            <a:r>
              <a:rPr lang="en-US" b="1" dirty="0" smtClean="0"/>
              <a:t>dikes</a:t>
            </a:r>
            <a:r>
              <a:rPr lang="en-US" b="1" dirty="0"/>
              <a:t>—earthen banks that hold back the sea</a:t>
            </a:r>
            <a:endParaRPr lang="en-US" b="1" dirty="0" smtClean="0"/>
          </a:p>
          <a:p>
            <a:r>
              <a:rPr lang="en-US" b="1" dirty="0" smtClean="0"/>
              <a:t>polder</a:t>
            </a:r>
            <a:r>
              <a:rPr lang="en-US" b="1" dirty="0"/>
              <a:t>—land reclaimed by </a:t>
            </a:r>
            <a:r>
              <a:rPr lang="en-US" b="1" dirty="0" err="1"/>
              <a:t>diking</a:t>
            </a:r>
            <a:r>
              <a:rPr lang="en-US" b="1" dirty="0"/>
              <a:t> and draining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064" y="1143000"/>
            <a:ext cx="3551936" cy="20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800"/>
              <a:t>Section 3: Human-Environment Interaction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876800"/>
            <a:ext cx="2636550" cy="1981200"/>
          </a:xfrm>
          <a:noFill/>
        </p:spPr>
      </p:pic>
      <p:pic>
        <p:nvPicPr>
          <p:cNvPr id="2765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2655888"/>
            <a:ext cx="2819400" cy="2111375"/>
          </a:xfrm>
          <a:noFill/>
        </p:spPr>
      </p:pic>
      <p:pic>
        <p:nvPicPr>
          <p:cNvPr id="27653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324600" y="609600"/>
            <a:ext cx="2819400" cy="2092325"/>
          </a:xfrm>
          <a:noFill/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457200" y="914400"/>
            <a:ext cx="5943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u="sng" dirty="0"/>
              <a:t>Dikes</a:t>
            </a:r>
            <a:r>
              <a:rPr lang="en-US" sz="2800" dirty="0"/>
              <a:t>- earthen banks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u="sng" dirty="0"/>
              <a:t>Polder-</a:t>
            </a:r>
            <a:r>
              <a:rPr lang="en-US" sz="2800" dirty="0"/>
              <a:t> land that is reclaimed from the sea by </a:t>
            </a:r>
            <a:r>
              <a:rPr lang="en-US" sz="2800" dirty="0" err="1"/>
              <a:t>diking</a:t>
            </a:r>
            <a:r>
              <a:rPr lang="en-US" sz="2800" dirty="0"/>
              <a:t> and draining the water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7655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324600" y="4743450"/>
            <a:ext cx="2819400" cy="2114550"/>
          </a:xfrm>
          <a:noFill/>
        </p:spPr>
      </p:pic>
      <p:pic>
        <p:nvPicPr>
          <p:cNvPr id="2765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206337"/>
            <a:ext cx="3514725" cy="36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Polders: Land from the Sea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Seaworks</a:t>
            </a:r>
            <a:endParaRPr lang="en-US" b="1" dirty="0" smtClean="0"/>
          </a:p>
          <a:p>
            <a:r>
              <a:rPr lang="en-US" b="1" dirty="0" err="1" smtClean="0"/>
              <a:t>Seaworks</a:t>
            </a:r>
            <a:r>
              <a:rPr lang="en-US" b="1" dirty="0"/>
              <a:t>—structures like dikes that control sea’s destructive force</a:t>
            </a:r>
            <a:endParaRPr lang="en-US" b="1" dirty="0" smtClean="0"/>
          </a:p>
          <a:p>
            <a:r>
              <a:rPr lang="en-US" b="1" dirty="0" err="1" smtClean="0"/>
              <a:t>terpen</a:t>
            </a:r>
            <a:r>
              <a:rPr lang="en-US" b="1" dirty="0"/>
              <a:t>—high earthen platforms that provide safe ground during floods</a:t>
            </a:r>
            <a:endParaRPr lang="en-US" b="1" dirty="0" smtClean="0"/>
          </a:p>
          <a:p>
            <a:r>
              <a:rPr lang="en-US" dirty="0" smtClean="0"/>
              <a:t>In </a:t>
            </a:r>
            <a:r>
              <a:rPr lang="en-US" dirty="0"/>
              <a:t>1400s windmills were used to power pumps that drained land</a:t>
            </a:r>
            <a:endParaRPr lang="en-US" dirty="0" smtClean="0"/>
          </a:p>
          <a:p>
            <a:pPr lvl="1"/>
            <a:r>
              <a:rPr lang="en-US" dirty="0" smtClean="0"/>
              <a:t>today </a:t>
            </a:r>
            <a:r>
              <a:rPr lang="en-US" dirty="0"/>
              <a:t>the pumps are powered by electricity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Polders: Land from the Sea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Transforming </a:t>
            </a:r>
            <a:r>
              <a:rPr lang="en-US" b="1" dirty="0"/>
              <a:t>the Sea</a:t>
            </a:r>
            <a:endParaRPr lang="en-US" b="1" dirty="0" smtClean="0"/>
          </a:p>
          <a:p>
            <a:r>
              <a:rPr lang="en-US" b="1" dirty="0" smtClean="0"/>
              <a:t>Zuider </a:t>
            </a:r>
            <a:r>
              <a:rPr lang="en-US" b="1" dirty="0"/>
              <a:t>Zee—arm of North sea the Dutch turned into a fresh-water lake</a:t>
            </a:r>
            <a:endParaRPr lang="en-US" b="1" dirty="0" smtClean="0"/>
          </a:p>
          <a:p>
            <a:pPr lvl="1"/>
            <a:r>
              <a:rPr lang="en-US" dirty="0" smtClean="0"/>
              <a:t>Built </a:t>
            </a:r>
            <a:r>
              <a:rPr lang="en-US" dirty="0"/>
              <a:t>dikes across entrance in early 1900s</a:t>
            </a:r>
            <a:endParaRPr lang="en-US" dirty="0" smtClean="0"/>
          </a:p>
          <a:p>
            <a:pPr lvl="1"/>
            <a:r>
              <a:rPr lang="en-US" dirty="0" smtClean="0"/>
              <a:t>saltwater </a:t>
            </a:r>
            <a:r>
              <a:rPr lang="en-US" dirty="0"/>
              <a:t>eventually replaced by fresh water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added hundreds of square miles of land to the Netherlands</a:t>
            </a:r>
            <a:endParaRPr lang="en-US" dirty="0" smtClean="0"/>
          </a:p>
          <a:p>
            <a:pPr lvl="1"/>
            <a:r>
              <a:rPr lang="en-US" dirty="0" smtClean="0"/>
              <a:t>lake </a:t>
            </a:r>
            <a:r>
              <a:rPr lang="en-US" dirty="0"/>
              <a:t>is now called </a:t>
            </a:r>
            <a:r>
              <a:rPr lang="en-US" b="1" dirty="0"/>
              <a:t>Ijsselmeer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7450" y="4876800"/>
            <a:ext cx="263655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Waterways for Commerce: Venice’s Canals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296400" cy="2971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An </a:t>
            </a:r>
            <a:r>
              <a:rPr lang="en-US" b="1" dirty="0"/>
              <a:t>Island City Grows</a:t>
            </a:r>
            <a:endParaRPr lang="en-US" b="1" dirty="0" smtClean="0"/>
          </a:p>
          <a:p>
            <a:r>
              <a:rPr lang="en-US" b="1" dirty="0" smtClean="0"/>
              <a:t>City </a:t>
            </a:r>
            <a:r>
              <a:rPr lang="en-US" b="1" dirty="0"/>
              <a:t>of Venice is made up of 120 islands</a:t>
            </a:r>
            <a:endParaRPr lang="en-US" b="1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of the largest are San Marco and Rialto</a:t>
            </a:r>
            <a:endParaRPr lang="en-US" dirty="0" smtClean="0"/>
          </a:p>
          <a:p>
            <a:r>
              <a:rPr lang="en-US" dirty="0" smtClean="0"/>
              <a:t>People</a:t>
            </a:r>
            <a:r>
              <a:rPr lang="en-US" dirty="0"/>
              <a:t>, goods are moved by boat over 150 canals</a:t>
            </a:r>
            <a:endParaRPr lang="en-US" dirty="0" smtClean="0"/>
          </a:p>
          <a:p>
            <a:r>
              <a:rPr lang="en-US" dirty="0" smtClean="0"/>
              <a:t>City </a:t>
            </a:r>
            <a:r>
              <a:rPr lang="en-US" dirty="0"/>
              <a:t>forms when people escaping invaders settled on lagoon islands</a:t>
            </a:r>
            <a:endParaRPr lang="en-US" dirty="0" smtClean="0"/>
          </a:p>
          <a:p>
            <a:r>
              <a:rPr lang="en-US" dirty="0" smtClean="0"/>
              <a:t>location </a:t>
            </a:r>
            <a:r>
              <a:rPr lang="en-US" dirty="0"/>
              <a:t>at north end of Adriatic makes it a good trading port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01" y="3733801"/>
            <a:ext cx="44082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Waterways for Commerce: Venice’s Canals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Building </a:t>
            </a:r>
            <a:r>
              <a:rPr lang="en-US" b="1" dirty="0"/>
              <a:t>on the Islands</a:t>
            </a:r>
            <a:endParaRPr lang="en-US" b="1" dirty="0" smtClean="0"/>
          </a:p>
          <a:p>
            <a:r>
              <a:rPr lang="en-US" b="1" dirty="0" smtClean="0"/>
              <a:t>Builders </a:t>
            </a:r>
            <a:r>
              <a:rPr lang="en-US" b="1" dirty="0"/>
              <a:t>sunk wooden pilings into swampy land to support buildings</a:t>
            </a:r>
            <a:endParaRPr lang="en-US" b="1" dirty="0" smtClean="0"/>
          </a:p>
          <a:p>
            <a:pPr lvl="1"/>
            <a:r>
              <a:rPr lang="en-US" dirty="0" smtClean="0"/>
              <a:t>oak </a:t>
            </a:r>
            <a:r>
              <a:rPr lang="en-US" dirty="0"/>
              <a:t>forests in northern Italy and Slovenia were leveled for pilings</a:t>
            </a:r>
            <a:endParaRPr lang="en-US" dirty="0" smtClean="0"/>
          </a:p>
          <a:p>
            <a:r>
              <a:rPr lang="en-US" b="1" dirty="0" smtClean="0"/>
              <a:t>W</a:t>
            </a:r>
            <a:r>
              <a:rPr lang="en-US" b="1" dirty="0" smtClean="0"/>
              <a:t>eight </a:t>
            </a:r>
            <a:r>
              <a:rPr lang="en-US" b="1" dirty="0"/>
              <a:t>of buildings is compressing ground, so Venice is slowly sinking</a:t>
            </a:r>
            <a:endParaRPr lang="en-US" b="1" dirty="0" smtClean="0"/>
          </a:p>
          <a:p>
            <a:r>
              <a:rPr lang="en-US" dirty="0" smtClean="0"/>
              <a:t>Rising </a:t>
            </a:r>
            <a:r>
              <a:rPr lang="en-US" dirty="0"/>
              <a:t>sea levels and removal of groundwater also cause </a:t>
            </a:r>
            <a:r>
              <a:rPr lang="en-US" dirty="0" smtClean="0"/>
              <a:t>sinking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Waterways for Commerce: Venice’s Canals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Problems </a:t>
            </a:r>
            <a:r>
              <a:rPr lang="en-US" b="1" dirty="0"/>
              <a:t>Today</a:t>
            </a:r>
            <a:endParaRPr lang="en-US" b="1" dirty="0" smtClean="0"/>
          </a:p>
          <a:p>
            <a:r>
              <a:rPr lang="en-US" b="1" dirty="0" smtClean="0"/>
              <a:t>Severe </a:t>
            </a:r>
            <a:r>
              <a:rPr lang="en-US" b="1" dirty="0"/>
              <a:t>water pollution</a:t>
            </a:r>
            <a:endParaRPr lang="en-US" b="1" dirty="0" smtClean="0"/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waste, sewage, saltwater eat away foundations</a:t>
            </a:r>
            <a:endParaRPr lang="en-US" dirty="0" smtClean="0"/>
          </a:p>
          <a:p>
            <a:pPr lvl="1"/>
            <a:r>
              <a:rPr lang="en-US" dirty="0" smtClean="0"/>
              <a:t>erosion </a:t>
            </a:r>
            <a:r>
              <a:rPr lang="en-US" dirty="0"/>
              <a:t>lets saltwater in, creates floods such as in 1966</a:t>
            </a:r>
            <a:endParaRPr lang="en-US" dirty="0" smtClean="0"/>
          </a:p>
          <a:p>
            <a:r>
              <a:rPr lang="en-US" dirty="0" smtClean="0"/>
              <a:t>Agricultural </a:t>
            </a:r>
            <a:r>
              <a:rPr lang="en-US" dirty="0"/>
              <a:t>runoff promotes “killer algae” growth</a:t>
            </a:r>
            <a:endParaRPr lang="en-US" dirty="0" smtClean="0"/>
          </a:p>
          <a:p>
            <a:pPr lvl="1"/>
            <a:r>
              <a:rPr lang="en-US" dirty="0" smtClean="0"/>
              <a:t>algae </a:t>
            </a:r>
            <a:r>
              <a:rPr lang="en-US" dirty="0"/>
              <a:t>grow rapidly, die, decay; this uses up oxygen, so fish </a:t>
            </a:r>
            <a:r>
              <a:rPr lang="en-US" dirty="0" smtClean="0"/>
              <a:t>die</a:t>
            </a:r>
            <a:endParaRPr lang="en-US" dirty="0" smtClean="0"/>
          </a:p>
          <a:p>
            <a:pPr lvl="1"/>
            <a:r>
              <a:rPr lang="en-US" dirty="0" smtClean="0"/>
              <a:t>dead </a:t>
            </a:r>
            <a:r>
              <a:rPr lang="en-US" dirty="0"/>
              <a:t>fish attract insects and create stench in warm weather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Centuries-Old Problem: Deforestation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8229600" cy="3733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Demand for Wood</a:t>
            </a:r>
            <a:endParaRPr lang="en-US" b="1" dirty="0" smtClean="0"/>
          </a:p>
          <a:p>
            <a:r>
              <a:rPr lang="en-US" b="1" dirty="0" smtClean="0"/>
              <a:t>Huge </a:t>
            </a:r>
            <a:r>
              <a:rPr lang="en-US" b="1" dirty="0"/>
              <a:t>areas of Europe fall prey to deforestation</a:t>
            </a:r>
            <a:endParaRPr lang="en-US" b="1" dirty="0" smtClean="0"/>
          </a:p>
          <a:p>
            <a:pPr lvl="1"/>
            <a:r>
              <a:rPr lang="en-US" dirty="0" smtClean="0"/>
              <a:t>Wood </a:t>
            </a:r>
            <a:r>
              <a:rPr lang="en-US" dirty="0"/>
              <a:t>used for fuel, building material for ships, houses</a:t>
            </a:r>
            <a:endParaRPr lang="en-US" dirty="0" smtClean="0"/>
          </a:p>
          <a:p>
            <a:pPr lvl="1"/>
            <a:r>
              <a:rPr lang="en-US" dirty="0" smtClean="0"/>
              <a:t>industry </a:t>
            </a:r>
            <a:r>
              <a:rPr lang="en-US" dirty="0"/>
              <a:t>needed wood charcoal for blast furnaces</a:t>
            </a:r>
            <a:endParaRPr lang="en-US" dirty="0" smtClean="0"/>
          </a:p>
          <a:p>
            <a:pPr lvl="1"/>
            <a:r>
              <a:rPr lang="en-US" dirty="0" smtClean="0"/>
              <a:t>eventually </a:t>
            </a:r>
            <a:r>
              <a:rPr lang="en-US" dirty="0"/>
              <a:t>coal replaces wood, but damage to forests is done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0"/>
            <a:ext cx="5029200" cy="217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A Centuries-Old Problem: Deforestation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Acid </a:t>
            </a:r>
            <a:r>
              <a:rPr lang="en-US" b="1" dirty="0"/>
              <a:t>Rain Strips Forests</a:t>
            </a:r>
            <a:endParaRPr lang="en-US" b="1" dirty="0" smtClean="0"/>
          </a:p>
          <a:p>
            <a:r>
              <a:rPr lang="en-US" dirty="0" smtClean="0"/>
              <a:t>In </a:t>
            </a:r>
            <a:r>
              <a:rPr lang="en-US" dirty="0"/>
              <a:t>1960s Germans notice Black Forest trees are discolored, dying</a:t>
            </a:r>
            <a:endParaRPr lang="en-US" dirty="0" smtClean="0"/>
          </a:p>
          <a:p>
            <a:pPr lvl="1"/>
            <a:r>
              <a:rPr lang="en-US" dirty="0" smtClean="0"/>
              <a:t>cause </a:t>
            </a:r>
            <a:r>
              <a:rPr lang="en-US" dirty="0"/>
              <a:t>is acid rain</a:t>
            </a:r>
            <a:endParaRPr lang="en-US" dirty="0" smtClean="0"/>
          </a:p>
          <a:p>
            <a:r>
              <a:rPr lang="en-US" dirty="0" smtClean="0"/>
              <a:t>Factories </a:t>
            </a:r>
            <a:r>
              <a:rPr lang="en-US" dirty="0"/>
              <a:t>produce sulfur dioxide, nitrogen oxide emissions</a:t>
            </a:r>
            <a:endParaRPr lang="en-US" dirty="0" smtClean="0"/>
          </a:p>
          <a:p>
            <a:pPr lvl="1"/>
            <a:r>
              <a:rPr lang="en-US" dirty="0" smtClean="0"/>
              <a:t>combine </a:t>
            </a:r>
            <a:r>
              <a:rPr lang="en-US" dirty="0"/>
              <a:t>with water vapor, create acid rain or snow</a:t>
            </a:r>
            <a:endParaRPr lang="en-US" dirty="0" smtClean="0"/>
          </a:p>
          <a:p>
            <a:pPr lvl="1"/>
            <a:r>
              <a:rPr lang="en-US" dirty="0" smtClean="0"/>
              <a:t>winds </a:t>
            </a:r>
            <a:r>
              <a:rPr lang="en-US" dirty="0"/>
              <a:t>carry emissions to other areas, affecting one-fourth of forests</a:t>
            </a:r>
            <a:endParaRPr lang="en-US" dirty="0" smtClean="0"/>
          </a:p>
          <a:p>
            <a:r>
              <a:rPr lang="en-US" dirty="0" smtClean="0"/>
              <a:t>Scandinavia </a:t>
            </a:r>
            <a:r>
              <a:rPr lang="en-US" dirty="0"/>
              <a:t>suffers heavily due to prevailing winds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365500"/>
            <a:ext cx="37338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1: Landforms and Resources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2392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Europe is composed of many peninsulas and islands.</a:t>
            </a:r>
          </a:p>
          <a:p>
            <a:pPr>
              <a:buNone/>
            </a:pPr>
            <a:r>
              <a:rPr lang="en-US" dirty="0"/>
              <a:t>• Europe’s landforms also include large plains and mountain ranges.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1: Landforms and Resources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Peninsulas </a:t>
            </a:r>
            <a:r>
              <a:rPr lang="en-US" b="1" dirty="0"/>
              <a:t>and Islands</a:t>
            </a:r>
          </a:p>
          <a:p>
            <a:pPr>
              <a:buNone/>
            </a:pPr>
            <a:r>
              <a:rPr lang="en-US" b="1" dirty="0"/>
              <a:t>Always Near the Water</a:t>
            </a:r>
          </a:p>
          <a:p>
            <a:pPr>
              <a:buNone/>
            </a:pPr>
            <a:r>
              <a:rPr lang="en-US" dirty="0"/>
              <a:t>• Europe is a large peninsula </a:t>
            </a:r>
            <a:r>
              <a:rPr lang="en-US" dirty="0" smtClean="0"/>
              <a:t>off of </a:t>
            </a:r>
            <a:r>
              <a:rPr lang="en-US" dirty="0"/>
              <a:t>Asia</a:t>
            </a:r>
          </a:p>
          <a:p>
            <a:pPr lvl="1">
              <a:buNone/>
            </a:pPr>
            <a:r>
              <a:rPr lang="en-US" dirty="0"/>
              <a:t>- also has its own smaller peninsulas: a “peninsula of peninsulas”</a:t>
            </a:r>
          </a:p>
          <a:p>
            <a:pPr lvl="1">
              <a:buNone/>
            </a:pPr>
            <a:r>
              <a:rPr lang="en-US" dirty="0"/>
              <a:t>- most places are within 100 miles of the ocean or a sea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Peninsulas and Islands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4102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Northern </a:t>
            </a:r>
            <a:r>
              <a:rPr lang="en-US" b="1" dirty="0"/>
              <a:t>Peninsulas</a:t>
            </a:r>
          </a:p>
          <a:p>
            <a:r>
              <a:rPr lang="en-US" dirty="0" smtClean="0"/>
              <a:t>The </a:t>
            </a:r>
            <a:r>
              <a:rPr lang="en-US" dirty="0"/>
              <a:t>Scandinavian Peninsula includes Norway and Sweden</a:t>
            </a:r>
          </a:p>
          <a:p>
            <a:pPr lvl="1"/>
            <a:r>
              <a:rPr lang="en-US" dirty="0" smtClean="0"/>
              <a:t>bounded </a:t>
            </a:r>
            <a:r>
              <a:rPr lang="en-US" dirty="0"/>
              <a:t>by Norwegian, North, and Baltic Seas</a:t>
            </a:r>
          </a:p>
          <a:p>
            <a:pPr lvl="1"/>
            <a:r>
              <a:rPr lang="en-US" dirty="0" smtClean="0"/>
              <a:t>Ice </a:t>
            </a:r>
            <a:r>
              <a:rPr lang="en-US" dirty="0"/>
              <a:t>Age glaciers remove topsoil; leave thin, rocky soil</a:t>
            </a:r>
          </a:p>
          <a:p>
            <a:r>
              <a:rPr lang="en-US" dirty="0" smtClean="0"/>
              <a:t>Glaciers </a:t>
            </a:r>
            <a:r>
              <a:rPr lang="en-US" dirty="0"/>
              <a:t>create </a:t>
            </a:r>
            <a:r>
              <a:rPr lang="en-US" b="1" dirty="0"/>
              <a:t>fjords in Norway</a:t>
            </a:r>
          </a:p>
          <a:p>
            <a:pPr lvl="1"/>
            <a:r>
              <a:rPr lang="en-US" dirty="0" smtClean="0"/>
              <a:t>steep </a:t>
            </a:r>
            <a:r>
              <a:rPr lang="en-US" dirty="0"/>
              <a:t>U-shaped valleys connected to sea, filled with seawater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harbors for fishing boats</a:t>
            </a:r>
          </a:p>
          <a:p>
            <a:r>
              <a:rPr lang="en-US" dirty="0" smtClean="0"/>
              <a:t>Jutland </a:t>
            </a:r>
            <a:r>
              <a:rPr lang="en-US" dirty="0"/>
              <a:t>Peninsula forms large part of Denmark, small part of Germany</a:t>
            </a:r>
          </a:p>
          <a:p>
            <a:pPr lvl="1"/>
            <a:r>
              <a:rPr lang="en-US" dirty="0" smtClean="0"/>
              <a:t>gentle</a:t>
            </a:r>
            <a:r>
              <a:rPr lang="en-US" dirty="0"/>
              <a:t>, rolling hills and swampy low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4445640"/>
            <a:ext cx="3276600" cy="2382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Mountains and Uplands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2999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Mountain </a:t>
            </a:r>
            <a:r>
              <a:rPr lang="en-US" b="1" dirty="0"/>
              <a:t>Chains</a:t>
            </a:r>
          </a:p>
          <a:p>
            <a:r>
              <a:rPr lang="en-US" dirty="0" smtClean="0"/>
              <a:t>The </a:t>
            </a:r>
            <a:r>
              <a:rPr lang="en-US" dirty="0"/>
              <a:t>Alps is Europe’s most famous mountain chain</a:t>
            </a:r>
          </a:p>
          <a:p>
            <a:pPr lvl="1"/>
            <a:r>
              <a:rPr lang="en-US" dirty="0" smtClean="0"/>
              <a:t>crosses </a:t>
            </a:r>
            <a:r>
              <a:rPr lang="en-US" dirty="0"/>
              <a:t>France, Italy, Germany, Switzerland, Austria, Balkans</a:t>
            </a:r>
          </a:p>
          <a:p>
            <a:pPr lvl="1"/>
            <a:r>
              <a:rPr lang="en-US" dirty="0" smtClean="0"/>
              <a:t>cuts </a:t>
            </a:r>
            <a:r>
              <a:rPr lang="en-US" dirty="0"/>
              <a:t>Italy off from rest of Europe</a:t>
            </a:r>
          </a:p>
          <a:p>
            <a:r>
              <a:rPr lang="en-US" dirty="0" smtClean="0"/>
              <a:t>Pyrenees </a:t>
            </a:r>
            <a:r>
              <a:rPr lang="en-US" dirty="0"/>
              <a:t>block movement from France to Spain and Portugal</a:t>
            </a:r>
          </a:p>
          <a:p>
            <a:r>
              <a:rPr lang="en-US" dirty="0" smtClean="0"/>
              <a:t>Apennine </a:t>
            </a:r>
            <a:r>
              <a:rPr lang="en-US" dirty="0"/>
              <a:t>Mountains divide Italian Peninsula between east, </a:t>
            </a:r>
            <a:r>
              <a:rPr lang="en-US" dirty="0" smtClean="0"/>
              <a:t>west Balkan </a:t>
            </a:r>
            <a:r>
              <a:rPr lang="en-US" dirty="0"/>
              <a:t>Mountains block off peninsula, separate ethnic groups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214320"/>
            <a:ext cx="4724400" cy="164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Continued </a:t>
            </a:r>
            <a:r>
              <a:rPr lang="en-US" b="1" i="1" dirty="0" smtClean="0"/>
              <a:t>Mountains and Uplands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57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Uplands</a:t>
            </a:r>
            <a:endParaRPr lang="en-US" b="1" dirty="0"/>
          </a:p>
          <a:p>
            <a:r>
              <a:rPr lang="en-US" b="1" dirty="0" smtClean="0"/>
              <a:t>Uplands—hills </a:t>
            </a:r>
            <a:r>
              <a:rPr lang="en-US" b="1" dirty="0"/>
              <a:t>or low mountains; may have mesas, high plateaus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are eroded remains of mountain ranges</a:t>
            </a:r>
          </a:p>
          <a:p>
            <a:r>
              <a:rPr lang="en-US" dirty="0" smtClean="0"/>
              <a:t>Uplands </a:t>
            </a:r>
            <a:r>
              <a:rPr lang="en-US" dirty="0"/>
              <a:t>include Scandinavian </a:t>
            </a:r>
            <a:r>
              <a:rPr lang="en-US" dirty="0" err="1"/>
              <a:t>Kjolen</a:t>
            </a:r>
            <a:r>
              <a:rPr lang="en-US" dirty="0"/>
              <a:t> Mountains, Scottish Highlands</a:t>
            </a:r>
          </a:p>
          <a:p>
            <a:r>
              <a:rPr lang="en-US" dirty="0" smtClean="0"/>
              <a:t>Also </a:t>
            </a:r>
            <a:r>
              <a:rPr lang="en-US" dirty="0"/>
              <a:t>Brittany in France and the </a:t>
            </a:r>
            <a:r>
              <a:rPr lang="en-US" b="1" i="1" dirty="0" err="1"/>
              <a:t>Meseta</a:t>
            </a:r>
            <a:r>
              <a:rPr lang="en-US" b="1" i="1" dirty="0"/>
              <a:t> plateau in </a:t>
            </a:r>
            <a:r>
              <a:rPr lang="en-US" b="1" i="1" dirty="0" smtClean="0"/>
              <a:t>Spain</a:t>
            </a:r>
          </a:p>
          <a:p>
            <a:r>
              <a:rPr lang="en-US" dirty="0" smtClean="0"/>
              <a:t>Some </a:t>
            </a:r>
            <a:r>
              <a:rPr lang="en-US" dirty="0"/>
              <a:t>uplands border mountainous areas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Uplands of Germany at base of Alps</a:t>
            </a:r>
          </a:p>
          <a:p>
            <a:pPr lvl="1"/>
            <a:r>
              <a:rPr lang="en-US" b="1" i="1" dirty="0" smtClean="0"/>
              <a:t>Massif </a:t>
            </a:r>
            <a:r>
              <a:rPr lang="en-US" b="1" i="1" dirty="0"/>
              <a:t>Central uplands in France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43400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Rivers: Europe’s Links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677400" cy="3733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Moving </a:t>
            </a:r>
            <a:r>
              <a:rPr lang="en-US" b="1" dirty="0"/>
              <a:t>People, Goods, Ideas</a:t>
            </a:r>
          </a:p>
          <a:p>
            <a:r>
              <a:rPr lang="en-US" dirty="0" smtClean="0"/>
              <a:t>Network </a:t>
            </a:r>
            <a:r>
              <a:rPr lang="en-US" dirty="0"/>
              <a:t>of rivers bring people, goods together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goods inland from coastal harbors, aids economic </a:t>
            </a:r>
            <a:r>
              <a:rPr lang="en-US" dirty="0" smtClean="0"/>
              <a:t>growth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major, castle-lined rivers have historically acted as highways</a:t>
            </a:r>
          </a:p>
          <a:p>
            <a:pPr lvl="1"/>
            <a:r>
              <a:rPr lang="en-US" u="sng" dirty="0" smtClean="0"/>
              <a:t>Rhine</a:t>
            </a:r>
            <a:r>
              <a:rPr lang="en-US" dirty="0" smtClean="0"/>
              <a:t> </a:t>
            </a:r>
            <a:r>
              <a:rPr lang="en-US" dirty="0"/>
              <a:t>flows north 820 miles from interior to North Sea</a:t>
            </a:r>
          </a:p>
          <a:p>
            <a:pPr lvl="1"/>
            <a:r>
              <a:rPr lang="en-US" u="sng" dirty="0" smtClean="0"/>
              <a:t>Danube</a:t>
            </a:r>
            <a:r>
              <a:rPr lang="en-US" dirty="0" smtClean="0"/>
              <a:t> </a:t>
            </a:r>
            <a:r>
              <a:rPr lang="en-US" dirty="0"/>
              <a:t>flows east 1,771 miles, through 9 countries, to Black Sea</a:t>
            </a:r>
          </a:p>
          <a:p>
            <a:r>
              <a:rPr lang="en-US" dirty="0" smtClean="0"/>
              <a:t>These </a:t>
            </a:r>
            <a:r>
              <a:rPr lang="en-US" dirty="0"/>
              <a:t>and many other rivers connect Europeans</a:t>
            </a:r>
          </a:p>
          <a:p>
            <a:pPr lvl="1"/>
            <a:r>
              <a:rPr lang="en-US" dirty="0" smtClean="0"/>
              <a:t>encourage </a:t>
            </a:r>
            <a:r>
              <a:rPr lang="en-US" dirty="0"/>
              <a:t>trade and travel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012905"/>
            <a:ext cx="3219450" cy="2845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Fertile Plains: Europe’s Bounty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844" y="1074737"/>
            <a:ext cx="5088355" cy="5878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Northern European Plain</a:t>
            </a:r>
          </a:p>
          <a:p>
            <a:r>
              <a:rPr lang="en-US" u="sng" dirty="0" smtClean="0"/>
              <a:t>One </a:t>
            </a:r>
            <a:r>
              <a:rPr lang="en-US" u="sng" dirty="0"/>
              <a:t>of the most fertile agricultural regions in world</a:t>
            </a:r>
          </a:p>
          <a:p>
            <a:pPr lvl="1"/>
            <a:r>
              <a:rPr lang="en-US" dirty="0" smtClean="0"/>
              <a:t>Curves </a:t>
            </a:r>
            <a:r>
              <a:rPr lang="en-US" dirty="0"/>
              <a:t>across France, Belgium, Netherlands, Denmark, Germany, </a:t>
            </a:r>
            <a:r>
              <a:rPr lang="en-US" dirty="0" smtClean="0"/>
              <a:t>Poland</a:t>
            </a:r>
          </a:p>
          <a:p>
            <a:pPr lvl="1"/>
            <a:r>
              <a:rPr lang="en-US" dirty="0" smtClean="0"/>
              <a:t>flat </a:t>
            </a:r>
            <a:r>
              <a:rPr lang="en-US" dirty="0"/>
              <a:t>agricultural land produces vast quantities of food</a:t>
            </a:r>
          </a:p>
          <a:p>
            <a:r>
              <a:rPr lang="en-US" dirty="0" smtClean="0"/>
              <a:t>Flatness </a:t>
            </a:r>
            <a:r>
              <a:rPr lang="en-US" dirty="0"/>
              <a:t>also has given invaders an open route into Europe</a:t>
            </a:r>
          </a:p>
          <a:p>
            <a:r>
              <a:rPr lang="en-US" dirty="0" smtClean="0"/>
              <a:t>Other</a:t>
            </a:r>
            <a:r>
              <a:rPr lang="en-US" dirty="0"/>
              <a:t>, smaller, fertile farming plains:</a:t>
            </a:r>
          </a:p>
          <a:p>
            <a:pPr lvl="1"/>
            <a:r>
              <a:rPr lang="en-US" dirty="0" smtClean="0"/>
              <a:t>Sweden</a:t>
            </a:r>
            <a:r>
              <a:rPr lang="en-US" dirty="0"/>
              <a:t>, Hungary, northern Italy’s Lombardy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8549"/>
            <a:ext cx="3750845" cy="3314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1529</Words>
  <Application>Microsoft Macintosh PowerPoint</Application>
  <PresentationFormat>On-screen Show (4:3)</PresentationFormat>
  <Paragraphs>183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12 Physical Geography of Europe: The Peninsula of Peninsulas </vt:lpstr>
      <vt:lpstr>Slide 2</vt:lpstr>
      <vt:lpstr>Section 1: Landforms and Resources </vt:lpstr>
      <vt:lpstr>Section 1: Landforms and Resources </vt:lpstr>
      <vt:lpstr>Continued Peninsulas and Islands </vt:lpstr>
      <vt:lpstr>Mountains and Uplands </vt:lpstr>
      <vt:lpstr>Continued Mountains and Uplands </vt:lpstr>
      <vt:lpstr>Rivers: Europe’s Links </vt:lpstr>
      <vt:lpstr>Fertile Plains: Europe’s Bounty </vt:lpstr>
      <vt:lpstr>Resources Shape Europe’s Economy </vt:lpstr>
      <vt:lpstr>Continued Resources Shape Europe’s Economy </vt:lpstr>
      <vt:lpstr>Resources Shape Life </vt:lpstr>
      <vt:lpstr>Section 2: Climate and Vegetation </vt:lpstr>
      <vt:lpstr>Section 2: Climate and Vegetation </vt:lpstr>
      <vt:lpstr>Section 2: Climate &amp; Vegetation</vt:lpstr>
      <vt:lpstr>Continued Westerly Winds Warm Europe </vt:lpstr>
      <vt:lpstr>Harsher Conditions Inland </vt:lpstr>
      <vt:lpstr>The Sunny Mediterranean </vt:lpstr>
      <vt:lpstr>Land of the Midnight Sun </vt:lpstr>
      <vt:lpstr>Section 3: Human-Environment Interaction </vt:lpstr>
      <vt:lpstr>Section 3: Human-Environment Interaction </vt:lpstr>
      <vt:lpstr>Section 3: Human-Environment Interaction</vt:lpstr>
      <vt:lpstr>Continued Polders: Land from the Sea </vt:lpstr>
      <vt:lpstr>Continued Polders: Land from the Sea </vt:lpstr>
      <vt:lpstr>Waterways for Commerce: Venice’s Canals </vt:lpstr>
      <vt:lpstr>Continued Waterways for Commerce: Venice’s Canals </vt:lpstr>
      <vt:lpstr>Continued Waterways for Commerce: Venice’s Canals </vt:lpstr>
      <vt:lpstr>A Centuries-Old Problem: Deforestation </vt:lpstr>
      <vt:lpstr>Continued A Centuries-Old Problem: Deforestation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Physical Geography of Europe: The Peninsula of Peninsulas</dc:title>
  <dc:creator>Kolton</dc:creator>
  <cp:lastModifiedBy>Kolby Clendenen</cp:lastModifiedBy>
  <cp:revision>10</cp:revision>
  <dcterms:created xsi:type="dcterms:W3CDTF">2014-11-21T10:30:50Z</dcterms:created>
  <dcterms:modified xsi:type="dcterms:W3CDTF">2014-11-21T10:53:33Z</dcterms:modified>
</cp:coreProperties>
</file>