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8" r:id="rId9"/>
    <p:sldId id="270" r:id="rId10"/>
    <p:sldId id="263" r:id="rId11"/>
    <p:sldId id="277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7" autoAdjust="0"/>
    <p:restoredTop sz="86357" autoAdjust="0"/>
  </p:normalViewPr>
  <p:slideViewPr>
    <p:cSldViewPr snapToGrid="0">
      <p:cViewPr varScale="1">
        <p:scale>
          <a:sx n="78" d="100"/>
          <a:sy n="78" d="100"/>
        </p:scale>
        <p:origin x="123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E030A-3C6B-49F4-A0BF-5D36B457BFD2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4B540-44F1-4BDE-84F7-8D1444648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74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During WWI, the sentiment that it was the “war to end all wars” had already began to spread around the globe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LEP began in NY by notable US citizens, including former US President William Howard Taft.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LEP made its proposal in 1915 at a conference in Philadelphia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4B540-44F1-4BDE-84F7-8D1444648C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28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Leon </a:t>
            </a:r>
            <a:r>
              <a:rPr lang="en-US" baseline="0" dirty="0" err="1"/>
              <a:t>Bourgeios</a:t>
            </a:r>
            <a:r>
              <a:rPr lang="en-US" baseline="0" dirty="0"/>
              <a:t> (France) and Paul Hymans (Belgium) represented their governments at the Paris Peace Conference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Smuts had argued in favor of more lenient terms for Germany in the Treaty of Versailles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4B540-44F1-4BDE-84F7-8D1444648C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12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Wilson was in failing health when he toured</a:t>
            </a:r>
            <a:r>
              <a:rPr lang="en-US" baseline="0" dirty="0"/>
              <a:t> the 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Had to emphasize its importance both to the US and to the International Community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Wilson had stroke while touring the US in promotion of the League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4B540-44F1-4BDE-84F7-8D1444648C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91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Remind the students that the Triple Alliance and Triple</a:t>
            </a:r>
            <a:r>
              <a:rPr lang="en-US" baseline="0" dirty="0"/>
              <a:t> Entente weren’t just 2 agreements, but a series of agreements made for defensive purposes over a period of time that not everybody was entirely aware of all of the details of each of the agreements.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4B540-44F1-4BDE-84F7-8D1444648C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34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4B540-44F1-4BDE-84F7-8D1444648CD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44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64F696AC-0442-459A-88EC-CD5F61D30221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F210167-B55E-42BB-8605-EACDAEC4E76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531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96AC-0442-459A-88EC-CD5F61D30221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0167-B55E-42BB-8605-EACDAEC4E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39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96AC-0442-459A-88EC-CD5F61D30221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0167-B55E-42BB-8605-EACDAEC4E76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426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96AC-0442-459A-88EC-CD5F61D30221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0167-B55E-42BB-8605-EACDAEC4E76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621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96AC-0442-459A-88EC-CD5F61D30221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0167-B55E-42BB-8605-EACDAEC4E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64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96AC-0442-459A-88EC-CD5F61D30221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0167-B55E-42BB-8605-EACDAEC4E76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695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96AC-0442-459A-88EC-CD5F61D30221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0167-B55E-42BB-8605-EACDAEC4E76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83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96AC-0442-459A-88EC-CD5F61D30221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0167-B55E-42BB-8605-EACDAEC4E76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351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96AC-0442-459A-88EC-CD5F61D30221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0167-B55E-42BB-8605-EACDAEC4E76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48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96AC-0442-459A-88EC-CD5F61D30221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0167-B55E-42BB-8605-EACDAEC4E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43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96AC-0442-459A-88EC-CD5F61D30221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0167-B55E-42BB-8605-EACDAEC4E76A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544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96AC-0442-459A-88EC-CD5F61D30221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0167-B55E-42BB-8605-EACDAEC4E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19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96AC-0442-459A-88EC-CD5F61D30221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0167-B55E-42BB-8605-EACDAEC4E76A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965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96AC-0442-459A-88EC-CD5F61D30221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0167-B55E-42BB-8605-EACDAEC4E76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02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96AC-0442-459A-88EC-CD5F61D30221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0167-B55E-42BB-8605-EACDAEC4E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7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96AC-0442-459A-88EC-CD5F61D30221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0167-B55E-42BB-8605-EACDAEC4E76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92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96AC-0442-459A-88EC-CD5F61D30221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0167-B55E-42BB-8605-EACDAEC4E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05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4F696AC-0442-459A-88EC-CD5F61D30221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210167-B55E-42BB-8605-EACDAEC4E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0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League of Nations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Its Origins and Aims</a:t>
            </a:r>
          </a:p>
        </p:txBody>
      </p:sp>
    </p:spTree>
    <p:extLst>
      <p:ext uri="{BB962C8B-B14F-4D97-AF65-F5344CB8AC3E}">
        <p14:creationId xmlns:p14="http://schemas.microsoft.com/office/powerpoint/2010/main" val="1954455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</a:t>
            </a:r>
            <a:r>
              <a:rPr lang="en-US" baseline="0" dirty="0"/>
              <a:t> Aims of the League of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/>
            <a:r>
              <a:rPr lang="en-US" dirty="0"/>
              <a:t>Preventing future</a:t>
            </a:r>
            <a:r>
              <a:rPr lang="en-US" baseline="0" dirty="0"/>
              <a:t> war</a:t>
            </a:r>
          </a:p>
          <a:p>
            <a:pPr marL="228600" indent="-228600"/>
            <a:r>
              <a:rPr lang="en-US" baseline="0" dirty="0"/>
              <a:t>Administering the post-war peace settlements</a:t>
            </a:r>
          </a:p>
          <a:p>
            <a:pPr marL="228600" indent="-228600"/>
            <a:r>
              <a:rPr lang="en-US" baseline="0" dirty="0"/>
              <a:t>Promoting international co-operation</a:t>
            </a:r>
          </a:p>
        </p:txBody>
      </p:sp>
    </p:spTree>
    <p:extLst>
      <p:ext uri="{BB962C8B-B14F-4D97-AF65-F5344CB8AC3E}">
        <p14:creationId xmlns:p14="http://schemas.microsoft.com/office/powerpoint/2010/main" val="279928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Origin of the League of 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24" y="2490135"/>
            <a:ext cx="5401218" cy="352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39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Future Wars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of</a:t>
            </a:r>
            <a:r>
              <a:rPr lang="en-US" baseline="0" dirty="0"/>
              <a:t> the leaders believed that the first war could have been avoided if there had been an international organization designed to settle disputes between nations.</a:t>
            </a:r>
          </a:p>
          <a:p>
            <a:r>
              <a:rPr lang="en-US" baseline="0" dirty="0"/>
              <a:t>The League was intended to make sure the Great War was the “war to end all wars”</a:t>
            </a:r>
          </a:p>
        </p:txBody>
      </p:sp>
    </p:spTree>
    <p:extLst>
      <p:ext uri="{BB962C8B-B14F-4D97-AF65-F5344CB8AC3E}">
        <p14:creationId xmlns:p14="http://schemas.microsoft.com/office/powerpoint/2010/main" val="2596372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Future Wars –</a:t>
            </a:r>
            <a:r>
              <a:rPr lang="en-US" baseline="0" dirty="0"/>
              <a:t> 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promoting disarmament(Article 8)</a:t>
            </a:r>
          </a:p>
          <a:p>
            <a:r>
              <a:rPr lang="en-US" dirty="0"/>
              <a:t>By</a:t>
            </a:r>
            <a:r>
              <a:rPr lang="en-US" baseline="0" dirty="0"/>
              <a:t> abolishing secret diplomacy (Article</a:t>
            </a:r>
            <a:r>
              <a:rPr lang="en-US" dirty="0"/>
              <a:t> 18)</a:t>
            </a:r>
            <a:endParaRPr lang="en-US" baseline="0" dirty="0"/>
          </a:p>
          <a:p>
            <a:r>
              <a:rPr lang="en-US" baseline="0" dirty="0"/>
              <a:t>By member states agreeing to the League of Nations arbitration of any dispute between them (Article 13)</a:t>
            </a:r>
          </a:p>
          <a:p>
            <a:r>
              <a:rPr lang="en-US" baseline="0" dirty="0"/>
              <a:t>By developing the notion of collective security (Article</a:t>
            </a:r>
            <a:r>
              <a:rPr lang="en-US" dirty="0"/>
              <a:t> 16)</a:t>
            </a:r>
          </a:p>
        </p:txBody>
      </p:sp>
    </p:spTree>
    <p:extLst>
      <p:ext uri="{BB962C8B-B14F-4D97-AF65-F5344CB8AC3E}">
        <p14:creationId xmlns:p14="http://schemas.microsoft.com/office/powerpoint/2010/main" val="518582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Disarmament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“Members of the League recognize that the maintenance of peace requires the reduction of national armaments to the lowest point consistent with national safety.”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64" y="4073255"/>
            <a:ext cx="2898003" cy="21735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29" y="3925329"/>
            <a:ext cx="3298871" cy="232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14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 Diplomacy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Wilson strongly believed that the main cause of World War I was the secret</a:t>
            </a:r>
            <a:r>
              <a:rPr lang="en-US" baseline="0" dirty="0"/>
              <a:t> diplomacy that had led to the Triple Alliance and Triple Entente</a:t>
            </a:r>
          </a:p>
          <a:p>
            <a:r>
              <a:rPr lang="en-US" baseline="0" dirty="0"/>
              <a:t>Any future treaty agreed upon by member states had to be registered with and published by the League of Nations</a:t>
            </a:r>
          </a:p>
        </p:txBody>
      </p:sp>
    </p:spTree>
    <p:extLst>
      <p:ext uri="{BB962C8B-B14F-4D97-AF65-F5344CB8AC3E}">
        <p14:creationId xmlns:p14="http://schemas.microsoft.com/office/powerpoint/2010/main" val="3649416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arbitration</a:t>
            </a:r>
            <a:r>
              <a:rPr lang="en-US" b="1" baseline="0" dirty="0"/>
              <a:t> </a:t>
            </a:r>
            <a:r>
              <a:rPr lang="en-US" b="0" baseline="0" dirty="0"/>
              <a:t>– Mediation between opposing sides in a disagreement.</a:t>
            </a:r>
          </a:p>
          <a:p>
            <a:pPr lvl="0"/>
            <a:r>
              <a:rPr lang="en-US" b="0" dirty="0"/>
              <a:t>The League of Nations would investigate</a:t>
            </a:r>
            <a:r>
              <a:rPr lang="en-US" b="0" baseline="0" dirty="0"/>
              <a:t> the dispute and consider the rights and wrongs of each party.</a:t>
            </a:r>
          </a:p>
          <a:p>
            <a:pPr lvl="0"/>
            <a:r>
              <a:rPr lang="en-US" b="0" baseline="0" dirty="0"/>
              <a:t>The League would pass judgment on how the dispute should be settled.</a:t>
            </a:r>
          </a:p>
          <a:p>
            <a:pPr lvl="0"/>
            <a:r>
              <a:rPr lang="en-US" b="0" baseline="0" dirty="0"/>
              <a:t>The League’s decision would be binding on both parties</a:t>
            </a:r>
          </a:p>
        </p:txBody>
      </p:sp>
    </p:spTree>
    <p:extLst>
      <p:ext uri="{BB962C8B-B14F-4D97-AF65-F5344CB8AC3E}">
        <p14:creationId xmlns:p14="http://schemas.microsoft.com/office/powerpoint/2010/main" val="3783399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Collective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Member</a:t>
            </a:r>
            <a:r>
              <a:rPr lang="en-US" baseline="0" dirty="0"/>
              <a:t> states of the League of Nations would work together against any country:</a:t>
            </a:r>
          </a:p>
          <a:p>
            <a:pPr lvl="1"/>
            <a:r>
              <a:rPr lang="en-US" dirty="0"/>
              <a:t>Whose</a:t>
            </a:r>
            <a:r>
              <a:rPr lang="en-US" baseline="0" dirty="0"/>
              <a:t> actions were seen as a threat to peace by acting aggressively</a:t>
            </a:r>
          </a:p>
          <a:p>
            <a:pPr lvl="1"/>
            <a:r>
              <a:rPr lang="en-US" baseline="0" dirty="0"/>
              <a:t>Ignoring decisions made by the League of Nations</a:t>
            </a:r>
          </a:p>
          <a:p>
            <a:pPr lvl="0"/>
            <a:r>
              <a:rPr lang="en-US" dirty="0"/>
              <a:t>Penalties</a:t>
            </a:r>
            <a:r>
              <a:rPr lang="en-US" baseline="0" dirty="0"/>
              <a:t> could include:</a:t>
            </a:r>
          </a:p>
          <a:p>
            <a:pPr lvl="1"/>
            <a:r>
              <a:rPr lang="en-US" b="1" dirty="0"/>
              <a:t>economic sanctions</a:t>
            </a:r>
            <a:r>
              <a:rPr lang="en-US" b="0" dirty="0"/>
              <a:t> – Refusing to trade with a nation that was acting in defiance</a:t>
            </a:r>
            <a:r>
              <a:rPr lang="en-US" b="0" baseline="0" dirty="0"/>
              <a:t> of the League’s judgments</a:t>
            </a:r>
          </a:p>
          <a:p>
            <a:pPr lvl="1"/>
            <a:r>
              <a:rPr lang="en-US" b="0" baseline="0" dirty="0"/>
              <a:t>Joint military action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85166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Administering</a:t>
            </a:r>
            <a:r>
              <a:rPr lang="en-US" baseline="0" dirty="0"/>
              <a:t> the post-war peace settlements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Two major ways the League of Nations would ensure the peace settlements of the Paris Peace Conference were carried out:</a:t>
            </a:r>
          </a:p>
          <a:p>
            <a:pPr lvl="1"/>
            <a:r>
              <a:rPr lang="en-US" dirty="0"/>
              <a:t>Plebiscites</a:t>
            </a:r>
          </a:p>
          <a:p>
            <a:pPr lvl="1"/>
            <a:r>
              <a:rPr lang="en-US" dirty="0"/>
              <a:t>Mandates</a:t>
            </a:r>
          </a:p>
          <a:p>
            <a:r>
              <a:rPr lang="en-US" dirty="0"/>
              <a:t>The Saar Valley situation is an example of a plebiscite situation – The League of Nations controlled the area for 15 years and then the people got to decide in 1935 if they were part of France or Germany</a:t>
            </a:r>
          </a:p>
        </p:txBody>
      </p:sp>
    </p:spTree>
    <p:extLst>
      <p:ext uri="{BB962C8B-B14F-4D97-AF65-F5344CB8AC3E}">
        <p14:creationId xmlns:p14="http://schemas.microsoft.com/office/powerpoint/2010/main" val="3409735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Defeated countries lost their colonies</a:t>
            </a:r>
            <a:r>
              <a:rPr lang="en-US" baseline="0" dirty="0"/>
              <a:t> as a result of many of the treaties</a:t>
            </a:r>
          </a:p>
          <a:p>
            <a:r>
              <a:rPr lang="en-US" baseline="0" dirty="0"/>
              <a:t>Many of the colonies, though, were not ready for full independence</a:t>
            </a:r>
          </a:p>
          <a:p>
            <a:r>
              <a:rPr lang="en-US" baseline="0" dirty="0"/>
              <a:t>Former colonies would be run as mandates</a:t>
            </a:r>
          </a:p>
          <a:p>
            <a:r>
              <a:rPr lang="en-US" b="1" baseline="0" dirty="0"/>
              <a:t>Mandates</a:t>
            </a:r>
            <a:r>
              <a:rPr lang="en-US" b="0" baseline="0" dirty="0"/>
              <a:t> – territory entrusted to another country (known as the Mandatory) appointed by the League of Nations</a:t>
            </a:r>
          </a:p>
          <a:p>
            <a:r>
              <a:rPr lang="en-US" b="0" baseline="0" dirty="0"/>
              <a:t>The Mandatories would submit annual report to the Mandate Commission and it would review the progress of the mandates territory</a:t>
            </a:r>
          </a:p>
        </p:txBody>
      </p:sp>
    </p:spTree>
    <p:extLst>
      <p:ext uri="{BB962C8B-B14F-4D97-AF65-F5344CB8AC3E}">
        <p14:creationId xmlns:p14="http://schemas.microsoft.com/office/powerpoint/2010/main" val="3823014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Wilson</a:t>
            </a:r>
            <a:r>
              <a:rPr lang="en-US" baseline="0" dirty="0"/>
              <a:t> and his Fourteen Points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8154" y="2910298"/>
            <a:ext cx="37780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 general association of nations must be formed under specific covenants for the purpose of affording mutual guarantees of political independence and territorial integrity to great and small states alike – </a:t>
            </a:r>
            <a:r>
              <a:rPr lang="en-US" dirty="0"/>
              <a:t>US President Woodrow Wilson in his “Fourteen Points” speech, January 1918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504188" y="5171052"/>
            <a:ext cx="2366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covenants</a:t>
            </a:r>
            <a:r>
              <a:rPr lang="en-US" dirty="0"/>
              <a:t> – Binding agreements made between nations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232" y="2788162"/>
            <a:ext cx="3777602" cy="289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4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Classes of Mandates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u="sng" dirty="0"/>
              <a:t>Class A mandates</a:t>
            </a:r>
            <a:r>
              <a:rPr lang="en-US" u="sng" baseline="0" dirty="0"/>
              <a:t> </a:t>
            </a:r>
            <a:r>
              <a:rPr lang="en-US" baseline="0" dirty="0"/>
              <a:t>– almost ready for independence</a:t>
            </a:r>
          </a:p>
          <a:p>
            <a:pPr lvl="1"/>
            <a:r>
              <a:rPr lang="en-US" dirty="0"/>
              <a:t>Mandatory</a:t>
            </a:r>
            <a:r>
              <a:rPr lang="en-US" baseline="0" dirty="0"/>
              <a:t> was to provide administrative advice</a:t>
            </a:r>
          </a:p>
          <a:p>
            <a:pPr lvl="1"/>
            <a:r>
              <a:rPr lang="en-US" baseline="0" dirty="0"/>
              <a:t>Examples include Mesopotamia (Britain) and Syria (France)</a:t>
            </a:r>
          </a:p>
          <a:p>
            <a:pPr lvl="0"/>
            <a:r>
              <a:rPr lang="en-US" u="sng" dirty="0"/>
              <a:t>Class</a:t>
            </a:r>
            <a:r>
              <a:rPr lang="en-US" u="sng" baseline="0" dirty="0"/>
              <a:t> B mandates</a:t>
            </a:r>
            <a:r>
              <a:rPr lang="en-US" u="none" baseline="0" dirty="0"/>
              <a:t> – required a greater degree of control</a:t>
            </a:r>
          </a:p>
          <a:p>
            <a:pPr lvl="1"/>
            <a:r>
              <a:rPr lang="en-US" u="none" dirty="0"/>
              <a:t>Mainly</a:t>
            </a:r>
            <a:r>
              <a:rPr lang="en-US" u="none" baseline="0" dirty="0"/>
              <a:t> the former African colonies of Germany</a:t>
            </a:r>
          </a:p>
          <a:p>
            <a:pPr lvl="0"/>
            <a:r>
              <a:rPr lang="en-US" u="sng" baseline="0" dirty="0"/>
              <a:t>Class C mandates</a:t>
            </a:r>
            <a:r>
              <a:rPr lang="en-US" u="none" baseline="0" dirty="0"/>
              <a:t> – essentially continue as colonies</a:t>
            </a:r>
          </a:p>
          <a:p>
            <a:pPr lvl="1"/>
            <a:r>
              <a:rPr lang="en-US" u="none" baseline="0" dirty="0"/>
              <a:t>“best administered under the laws of the Mandatory as integral portions of its territory”</a:t>
            </a:r>
          </a:p>
          <a:p>
            <a:pPr lvl="1"/>
            <a:r>
              <a:rPr lang="en-US" u="none" baseline="0" dirty="0"/>
              <a:t>Examples include South-West Africa and some South Pacific Islands</a:t>
            </a:r>
          </a:p>
        </p:txBody>
      </p:sp>
    </p:spTree>
    <p:extLst>
      <p:ext uri="{BB962C8B-B14F-4D97-AF65-F5344CB8AC3E}">
        <p14:creationId xmlns:p14="http://schemas.microsoft.com/office/powerpoint/2010/main" val="2106048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67" y="1161534"/>
            <a:ext cx="7812563" cy="463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League of Nations Mandates, 19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70" y="345989"/>
            <a:ext cx="8120418" cy="626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916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Promoting international</a:t>
            </a:r>
            <a:r>
              <a:rPr lang="en-US" baseline="0" dirty="0"/>
              <a:t> cooperation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Actively</a:t>
            </a:r>
            <a:r>
              <a:rPr lang="en-US" baseline="0" dirty="0"/>
              <a:t> work towards improving relations between member nations and their citizens:</a:t>
            </a:r>
          </a:p>
          <a:p>
            <a:pPr lvl="0"/>
            <a:r>
              <a:rPr lang="en-US" dirty="0"/>
              <a:t>by</a:t>
            </a:r>
            <a:r>
              <a:rPr lang="en-US" baseline="0" dirty="0"/>
              <a:t> seeking to improve working conditions and wage levels throughout the world through an International Labor Organization (ILO)</a:t>
            </a:r>
          </a:p>
          <a:p>
            <a:pPr lvl="0"/>
            <a:r>
              <a:rPr lang="en-US" baseline="0" dirty="0"/>
              <a:t>by repatriating prisoners of war and resettling refugees</a:t>
            </a:r>
          </a:p>
          <a:p>
            <a:pPr lvl="0"/>
            <a:r>
              <a:rPr lang="en-US" b="0" dirty="0"/>
              <a:t>by</a:t>
            </a:r>
            <a:r>
              <a:rPr lang="en-US" b="0" baseline="0" dirty="0"/>
              <a:t> providing loans to the new countries, such as Austria and Hungary</a:t>
            </a:r>
          </a:p>
          <a:p>
            <a:pPr lvl="0"/>
            <a:r>
              <a:rPr lang="en-US" b="0" baseline="0" dirty="0"/>
              <a:t>by encouraging the development of education</a:t>
            </a:r>
          </a:p>
          <a:p>
            <a:pPr lvl="0"/>
            <a:r>
              <a:rPr lang="en-US" b="0" baseline="0" dirty="0"/>
              <a:t>by promoting improvements of public health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462212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how</a:t>
            </a:r>
            <a:r>
              <a:rPr lang="en-US" baseline="0" dirty="0"/>
              <a:t> did the “League” begin?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Wilson included the idea in his Fourteen Points</a:t>
            </a:r>
          </a:p>
          <a:p>
            <a:pPr marL="0" indent="0">
              <a:buNone/>
            </a:pPr>
            <a:r>
              <a:rPr lang="en-US" i="1" dirty="0"/>
              <a:t>…but….</a:t>
            </a:r>
            <a:endParaRPr lang="en-US" i="0" dirty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i="0" dirty="0"/>
              <a:t>1915 – The League</a:t>
            </a:r>
            <a:r>
              <a:rPr lang="en-US" i="0" baseline="0" dirty="0"/>
              <a:t> to Enforce Peace (LEP) proposed</a:t>
            </a:r>
            <a:r>
              <a:rPr lang="en-US" i="0" dirty="0"/>
              <a:t> </a:t>
            </a:r>
            <a:r>
              <a:rPr lang="en-US" dirty="0"/>
              <a:t>an international agreement</a:t>
            </a:r>
            <a:endParaRPr lang="en-US" i="1" dirty="0"/>
          </a:p>
          <a:p>
            <a:pPr lvl="1"/>
            <a:r>
              <a:rPr lang="en-US" i="1" dirty="0"/>
              <a:t>Participating nations would agree to “jointly use their economic and military force against any one of their number that goes to war or commits acts of hostility against another.”</a:t>
            </a:r>
          </a:p>
          <a:p>
            <a:pPr lvl="0"/>
            <a:r>
              <a:rPr lang="en-US" i="0" dirty="0"/>
              <a:t>1915</a:t>
            </a:r>
            <a:r>
              <a:rPr lang="en-US" i="0" baseline="0" dirty="0"/>
              <a:t> – British League of Nations is founded</a:t>
            </a:r>
          </a:p>
        </p:txBody>
      </p:sp>
    </p:spTree>
    <p:extLst>
      <p:ext uri="{BB962C8B-B14F-4D97-AF65-F5344CB8AC3E}">
        <p14:creationId xmlns:p14="http://schemas.microsoft.com/office/powerpoint/2010/main" val="811999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Other’s had the idea, too!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1916</a:t>
            </a:r>
            <a:r>
              <a:rPr lang="en-US" baseline="0" dirty="0"/>
              <a:t> – senior British politician Lord Robert Cecil submitted a memo to the government, advocating:</a:t>
            </a:r>
          </a:p>
          <a:p>
            <a:pPr lvl="1"/>
            <a:r>
              <a:rPr lang="en-US" baseline="0" dirty="0"/>
              <a:t>An international organization to settle future disputes between nation-states</a:t>
            </a:r>
          </a:p>
          <a:p>
            <a:pPr lvl="1"/>
            <a:r>
              <a:rPr lang="en-US" baseline="0" dirty="0"/>
              <a:t>Help preserve world peace</a:t>
            </a:r>
          </a:p>
          <a:p>
            <a:pPr lvl="0"/>
            <a:r>
              <a:rPr lang="en-US" baseline="0" dirty="0"/>
              <a:t>Leon Bourgeois (France) and Paul Hymans (Belgium) made similar proposals to their governments</a:t>
            </a:r>
          </a:p>
          <a:p>
            <a:pPr lvl="0"/>
            <a:r>
              <a:rPr lang="en-US" baseline="0" dirty="0"/>
              <a:t>Jan Smuts (South Africa) published a treatise called “The League of Nations: A Practical Suggestion”</a:t>
            </a:r>
          </a:p>
        </p:txBody>
      </p:sp>
    </p:spTree>
    <p:extLst>
      <p:ext uri="{BB962C8B-B14F-4D97-AF65-F5344CB8AC3E}">
        <p14:creationId xmlns:p14="http://schemas.microsoft.com/office/powerpoint/2010/main" val="558051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Well,</a:t>
            </a:r>
            <a:r>
              <a:rPr lang="en-US" baseline="0" dirty="0"/>
              <a:t> why do people think it’s Wilson’s idea?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Wilson</a:t>
            </a:r>
            <a:r>
              <a:rPr lang="en-US" baseline="0" dirty="0"/>
              <a:t> becomes one of the biggest supporters of the idea for the League of Nations</a:t>
            </a:r>
          </a:p>
          <a:p>
            <a:r>
              <a:rPr lang="en-US" baseline="0" dirty="0"/>
              <a:t>Was chairman of a multinational commission set up to agree on the precise wording of the League of Nations’ Covenant</a:t>
            </a:r>
          </a:p>
          <a:p>
            <a:pPr lvl="1"/>
            <a:r>
              <a:rPr lang="en-US" dirty="0"/>
              <a:t>The commission</a:t>
            </a:r>
            <a:r>
              <a:rPr lang="en-US" baseline="0" dirty="0"/>
              <a:t> included 2 representatives each from: USA, UK, France, Italy, and Japan</a:t>
            </a:r>
          </a:p>
          <a:p>
            <a:pPr lvl="1"/>
            <a:r>
              <a:rPr lang="en-US" baseline="0" dirty="0"/>
              <a:t>The commission included 1 representative each from: Belgium, China, Portugal, and Serbia</a:t>
            </a:r>
          </a:p>
          <a:p>
            <a:pPr lvl="1"/>
            <a:r>
              <a:rPr lang="en-US" baseline="0" dirty="0"/>
              <a:t>Later, Czechoslovakia, Greece, Poland, and Romania were added</a:t>
            </a:r>
          </a:p>
        </p:txBody>
      </p:sp>
    </p:spTree>
    <p:extLst>
      <p:ext uri="{BB962C8B-B14F-4D97-AF65-F5344CB8AC3E}">
        <p14:creationId xmlns:p14="http://schemas.microsoft.com/office/powerpoint/2010/main" val="3810565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Wilson – the League’s Champion!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Wilson insisted that each of the peace treaties from the conference include the League of Nations’ Covenant</a:t>
            </a:r>
            <a:r>
              <a:rPr lang="en-US" baseline="0" dirty="0"/>
              <a:t> (yes, there were other treaties besides the Treaty of Versailles)</a:t>
            </a:r>
          </a:p>
          <a:p>
            <a:r>
              <a:rPr lang="en-US" baseline="0" dirty="0"/>
              <a:t>Embarked on an grueling tour of the US to promote and convince the US public about the League of Nations’ importance</a:t>
            </a:r>
          </a:p>
          <a:p>
            <a:r>
              <a:rPr lang="en-US" baseline="0" dirty="0"/>
              <a:t>Wilson will be awarded the Nobel Peace Prize in 1919 for his role in establishing the League of Nations</a:t>
            </a:r>
          </a:p>
        </p:txBody>
      </p:sp>
    </p:spTree>
    <p:extLst>
      <p:ext uri="{BB962C8B-B14F-4D97-AF65-F5344CB8AC3E}">
        <p14:creationId xmlns:p14="http://schemas.microsoft.com/office/powerpoint/2010/main" val="1069249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your birthday!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League</a:t>
            </a:r>
            <a:r>
              <a:rPr lang="en-US" baseline="0" dirty="0"/>
              <a:t> of Nations formally established by Part 1 of the Treaty of Versailles on June 28, 1919</a:t>
            </a:r>
          </a:p>
          <a:p>
            <a:r>
              <a:rPr lang="en-US" baseline="0" dirty="0"/>
              <a:t>42 nation-states became the founding members</a:t>
            </a:r>
          </a:p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481286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“cool” 42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4">
            <a:normAutofit fontScale="25000" lnSpcReduction="20000"/>
          </a:bodyPr>
          <a:lstStyle/>
          <a:p>
            <a:r>
              <a:rPr lang="en-US" sz="7200" dirty="0"/>
              <a:t>Argentina</a:t>
            </a:r>
          </a:p>
          <a:p>
            <a:r>
              <a:rPr lang="en-US" sz="7200" dirty="0"/>
              <a:t>Australia</a:t>
            </a:r>
          </a:p>
          <a:p>
            <a:r>
              <a:rPr lang="en-US" sz="7200" dirty="0"/>
              <a:t>Belgium</a:t>
            </a:r>
          </a:p>
          <a:p>
            <a:r>
              <a:rPr lang="en-US" sz="7200" dirty="0"/>
              <a:t>Bolivia</a:t>
            </a:r>
          </a:p>
          <a:p>
            <a:r>
              <a:rPr lang="en-US" sz="7200" dirty="0"/>
              <a:t>Brazil</a:t>
            </a:r>
          </a:p>
          <a:p>
            <a:r>
              <a:rPr lang="en-US" sz="7200" dirty="0"/>
              <a:t>Canada</a:t>
            </a:r>
          </a:p>
          <a:p>
            <a:r>
              <a:rPr lang="en-US" sz="7200" dirty="0"/>
              <a:t>Chile</a:t>
            </a:r>
          </a:p>
          <a:p>
            <a:r>
              <a:rPr lang="en-US" sz="7200" dirty="0"/>
              <a:t>China</a:t>
            </a:r>
          </a:p>
          <a:p>
            <a:r>
              <a:rPr lang="en-US" sz="7200" dirty="0"/>
              <a:t>Colombia</a:t>
            </a:r>
          </a:p>
          <a:p>
            <a:r>
              <a:rPr lang="en-US" sz="7200" dirty="0"/>
              <a:t>Cuba</a:t>
            </a:r>
          </a:p>
          <a:p>
            <a:r>
              <a:rPr lang="en-US" sz="7200" dirty="0"/>
              <a:t>Czechoslovakia</a:t>
            </a:r>
          </a:p>
          <a:p>
            <a:r>
              <a:rPr lang="en-US" sz="7200" dirty="0"/>
              <a:t>Denmark</a:t>
            </a:r>
          </a:p>
          <a:p>
            <a:r>
              <a:rPr lang="en-US" sz="7200" dirty="0"/>
              <a:t>El Salvador</a:t>
            </a:r>
          </a:p>
          <a:p>
            <a:r>
              <a:rPr lang="en-US" sz="7200" dirty="0"/>
              <a:t>France</a:t>
            </a:r>
          </a:p>
          <a:p>
            <a:r>
              <a:rPr lang="en-US" sz="7200" dirty="0"/>
              <a:t>Greece</a:t>
            </a:r>
          </a:p>
          <a:p>
            <a:r>
              <a:rPr lang="en-US" sz="7200" dirty="0"/>
              <a:t>Guatemala</a:t>
            </a:r>
          </a:p>
          <a:p>
            <a:r>
              <a:rPr lang="en-US" sz="7200" dirty="0"/>
              <a:t>Haiti</a:t>
            </a:r>
          </a:p>
          <a:p>
            <a:r>
              <a:rPr lang="en-US" sz="7200" dirty="0"/>
              <a:t>Honduras</a:t>
            </a:r>
          </a:p>
          <a:p>
            <a:r>
              <a:rPr lang="en-US" sz="7200" dirty="0"/>
              <a:t>India</a:t>
            </a:r>
          </a:p>
          <a:p>
            <a:r>
              <a:rPr lang="en-US" sz="7200" dirty="0"/>
              <a:t>Italy</a:t>
            </a:r>
          </a:p>
          <a:p>
            <a:r>
              <a:rPr lang="en-US" sz="7200" dirty="0"/>
              <a:t>Japan</a:t>
            </a:r>
          </a:p>
          <a:p>
            <a:r>
              <a:rPr lang="en-US" sz="7200" dirty="0"/>
              <a:t>Liberia</a:t>
            </a:r>
          </a:p>
          <a:p>
            <a:r>
              <a:rPr lang="en-US" sz="7200" dirty="0"/>
              <a:t>The Netherlands</a:t>
            </a:r>
          </a:p>
          <a:p>
            <a:r>
              <a:rPr lang="en-US" sz="7200" dirty="0"/>
              <a:t>New Zealand</a:t>
            </a:r>
          </a:p>
          <a:p>
            <a:r>
              <a:rPr lang="en-US" sz="7200" dirty="0"/>
              <a:t>Nicaragua</a:t>
            </a:r>
          </a:p>
          <a:p>
            <a:r>
              <a:rPr lang="en-US" sz="7200" dirty="0"/>
              <a:t>Norway</a:t>
            </a:r>
          </a:p>
          <a:p>
            <a:r>
              <a:rPr lang="en-US" sz="7200" dirty="0"/>
              <a:t>Panama</a:t>
            </a:r>
          </a:p>
          <a:p>
            <a:r>
              <a:rPr lang="en-US" sz="7200" dirty="0"/>
              <a:t>Paraguay</a:t>
            </a:r>
          </a:p>
          <a:p>
            <a:r>
              <a:rPr lang="en-US" sz="7200" dirty="0"/>
              <a:t>Persia</a:t>
            </a:r>
          </a:p>
          <a:p>
            <a:r>
              <a:rPr lang="en-US" sz="7200" dirty="0"/>
              <a:t>Peru</a:t>
            </a:r>
          </a:p>
          <a:p>
            <a:r>
              <a:rPr lang="en-US" sz="7200" dirty="0"/>
              <a:t>Poland</a:t>
            </a:r>
          </a:p>
          <a:p>
            <a:r>
              <a:rPr lang="en-US" sz="7200" dirty="0"/>
              <a:t>Portugal</a:t>
            </a:r>
          </a:p>
          <a:p>
            <a:r>
              <a:rPr lang="en-US" sz="7200" dirty="0"/>
              <a:t>Romania</a:t>
            </a:r>
          </a:p>
          <a:p>
            <a:r>
              <a:rPr lang="en-US" sz="7200" dirty="0"/>
              <a:t>Siam</a:t>
            </a:r>
          </a:p>
          <a:p>
            <a:r>
              <a:rPr lang="en-US" sz="7200" dirty="0"/>
              <a:t>Spain</a:t>
            </a:r>
          </a:p>
          <a:p>
            <a:r>
              <a:rPr lang="en-US" sz="7200" dirty="0"/>
              <a:t>Sweden</a:t>
            </a:r>
          </a:p>
          <a:p>
            <a:r>
              <a:rPr lang="en-US" sz="7200" dirty="0"/>
              <a:t>Switzerland</a:t>
            </a:r>
          </a:p>
          <a:p>
            <a:r>
              <a:rPr lang="en-US" sz="7200" dirty="0"/>
              <a:t>South Africa</a:t>
            </a:r>
          </a:p>
          <a:p>
            <a:r>
              <a:rPr lang="en-US" sz="7200" dirty="0"/>
              <a:t>United kingdom</a:t>
            </a:r>
          </a:p>
          <a:p>
            <a:r>
              <a:rPr lang="en-US" sz="7200" dirty="0"/>
              <a:t>Uruguay</a:t>
            </a:r>
          </a:p>
          <a:p>
            <a:r>
              <a:rPr lang="en-US" sz="7200" dirty="0"/>
              <a:t>Venezuela</a:t>
            </a:r>
          </a:p>
          <a:p>
            <a:r>
              <a:rPr lang="en-US" sz="7200" dirty="0"/>
              <a:t>Yugoslavia</a:t>
            </a:r>
          </a:p>
        </p:txBody>
      </p:sp>
    </p:spTree>
    <p:extLst>
      <p:ext uri="{BB962C8B-B14F-4D97-AF65-F5344CB8AC3E}">
        <p14:creationId xmlns:p14="http://schemas.microsoft.com/office/powerpoint/2010/main" val="644218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5000" y="622300"/>
            <a:ext cx="79883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HIGH CONTRACTING PARTIES</a:t>
            </a:r>
            <a:r>
              <a:rPr lang="en-US" sz="2400" dirty="0"/>
              <a:t>,</a:t>
            </a:r>
          </a:p>
          <a:p>
            <a:r>
              <a:rPr lang="en-US" sz="2400" dirty="0"/>
              <a:t>In order to promote international co-operation and to achieve international peace and security</a:t>
            </a:r>
          </a:p>
          <a:p>
            <a:r>
              <a:rPr lang="en-US" sz="2400" dirty="0"/>
              <a:t>By the acceptance of obligations not to resort to war,</a:t>
            </a:r>
          </a:p>
          <a:p>
            <a:r>
              <a:rPr lang="en-US" sz="2400" dirty="0"/>
              <a:t>By the prescription of open, just and honorable relations between nations,</a:t>
            </a:r>
          </a:p>
          <a:p>
            <a:r>
              <a:rPr lang="en-US" sz="2400" dirty="0"/>
              <a:t>By the firm establishment of the understandings of international law as the actual rule of conduct among Governments, and</a:t>
            </a:r>
          </a:p>
          <a:p>
            <a:r>
              <a:rPr lang="en-US" sz="2400" dirty="0"/>
              <a:t>By the maintenance of justice and a scrupulous respect for all treaty obligations in the dealings of organized peoples with one another, </a:t>
            </a:r>
          </a:p>
          <a:p>
            <a:r>
              <a:rPr lang="en-US" sz="2400" dirty="0"/>
              <a:t>Agree to this Covenant of the League of Nation</a:t>
            </a:r>
          </a:p>
          <a:p>
            <a:endParaRPr lang="en-US" sz="2400" dirty="0"/>
          </a:p>
          <a:p>
            <a:r>
              <a:rPr lang="en-US" sz="2400" b="1" i="1" dirty="0"/>
              <a:t>The opening section of the League of Nations’ Covenant</a:t>
            </a:r>
          </a:p>
        </p:txBody>
      </p:sp>
    </p:spTree>
    <p:extLst>
      <p:ext uri="{BB962C8B-B14F-4D97-AF65-F5344CB8AC3E}">
        <p14:creationId xmlns:p14="http://schemas.microsoft.com/office/powerpoint/2010/main" val="4108628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181</TotalTime>
  <Words>1337</Words>
  <Application>Microsoft Office PowerPoint</Application>
  <PresentationFormat>On-screen Show (4:3)</PresentationFormat>
  <Paragraphs>153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Garamond</vt:lpstr>
      <vt:lpstr>Organic</vt:lpstr>
      <vt:lpstr>The League of Nations</vt:lpstr>
      <vt:lpstr>Wilson and his Fourteen Points</vt:lpstr>
      <vt:lpstr>So, how did the “League” begin?</vt:lpstr>
      <vt:lpstr>Other’s had the idea, too!</vt:lpstr>
      <vt:lpstr>Well, why do people think it’s Wilson’s idea?</vt:lpstr>
      <vt:lpstr>Wilson – the League’s Champion!</vt:lpstr>
      <vt:lpstr>It’s your birthday!</vt:lpstr>
      <vt:lpstr>The “cool” 42</vt:lpstr>
      <vt:lpstr>PowerPoint Presentation</vt:lpstr>
      <vt:lpstr>The Aims of the League of Nations</vt:lpstr>
      <vt:lpstr>Origin of the League of Nations</vt:lpstr>
      <vt:lpstr>Preventing Future Wars</vt:lpstr>
      <vt:lpstr>Preventing Future Wars – How?</vt:lpstr>
      <vt:lpstr>Disarmament</vt:lpstr>
      <vt:lpstr>Secret Diplomacy</vt:lpstr>
      <vt:lpstr>Arbitration</vt:lpstr>
      <vt:lpstr>Collective Security</vt:lpstr>
      <vt:lpstr>Administering the post-war peace settlements</vt:lpstr>
      <vt:lpstr>Mandates</vt:lpstr>
      <vt:lpstr>Three Classes of Mandates</vt:lpstr>
      <vt:lpstr>PowerPoint Presentation</vt:lpstr>
      <vt:lpstr>PowerPoint Presentation</vt:lpstr>
      <vt:lpstr>Promoting international cooperation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Origins and Aims of the League of Nations</dc:title>
  <dc:creator>Andrew Curry</dc:creator>
  <cp:lastModifiedBy>Andrew Curry</cp:lastModifiedBy>
  <cp:revision>24</cp:revision>
  <dcterms:created xsi:type="dcterms:W3CDTF">2014-10-06T08:10:23Z</dcterms:created>
  <dcterms:modified xsi:type="dcterms:W3CDTF">2016-04-11T07:50:39Z</dcterms:modified>
</cp:coreProperties>
</file>