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56" r:id="rId2"/>
    <p:sldId id="271" r:id="rId3"/>
    <p:sldId id="269" r:id="rId4"/>
    <p:sldId id="257" r:id="rId5"/>
    <p:sldId id="258" r:id="rId6"/>
    <p:sldId id="259" r:id="rId7"/>
    <p:sldId id="260" r:id="rId8"/>
    <p:sldId id="261" r:id="rId9"/>
    <p:sldId id="262" r:id="rId10"/>
    <p:sldId id="263" r:id="rId11"/>
    <p:sldId id="264" r:id="rId12"/>
    <p:sldId id="265" r:id="rId13"/>
    <p:sldId id="266" r:id="rId14"/>
    <p:sldId id="267" r:id="rId15"/>
    <p:sldId id="268" r:id="rId16"/>
    <p:sldId id="272"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90"/>
      </p:cViewPr>
      <p:guideLst/>
    </p:cSldViewPr>
  </p:slideViewPr>
  <p:notesTextViewPr>
    <p:cViewPr>
      <p:scale>
        <a:sx n="1" d="1"/>
        <a:sy n="1" d="1"/>
      </p:scale>
      <p:origin x="0" y="0"/>
    </p:cViewPr>
  </p:notesTextViewPr>
  <p:sorterViewPr>
    <p:cViewPr>
      <p:scale>
        <a:sx n="110" d="100"/>
        <a:sy n="110" d="100"/>
      </p:scale>
      <p:origin x="0" y="-19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3ACD68-C6BB-496F-8B86-7EA60FFA09B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178213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ACD68-C6BB-496F-8B86-7EA60FFA09B2}"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408016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BD3ACD68-C6BB-496F-8B86-7EA60FFA09B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2252987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BD3ACD68-C6BB-496F-8B86-7EA60FFA09B2}" type="datetimeFigureOut">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1907614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3ACD68-C6BB-496F-8B86-7EA60FFA09B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1139514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3ACD68-C6BB-496F-8B86-7EA60FFA09B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270285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3ACD68-C6BB-496F-8B86-7EA60FFA09B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215866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ACD68-C6BB-496F-8B86-7EA60FFA09B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6069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3ACD68-C6BB-496F-8B86-7EA60FFA09B2}"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581406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3ACD68-C6BB-496F-8B86-7EA60FFA09B2}" type="datetimeFigureOut">
              <a:rPr lang="en-US" smtClean="0"/>
              <a:t>4/19/2016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343234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3ACD68-C6BB-496F-8B86-7EA60FFA09B2}" type="datetimeFigureOut">
              <a:rPr lang="en-US" smtClean="0"/>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248487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ACD68-C6BB-496F-8B86-7EA60FFA09B2}" type="datetimeFigureOut">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381422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ACD68-C6BB-496F-8B86-7EA60FFA09B2}"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3047164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BD3ACD68-C6BB-496F-8B86-7EA60FFA09B2}" type="datetimeFigureOut">
              <a:rPr lang="en-US" smtClean="0"/>
              <a:t>4/19/2016</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7117537C-7CD3-442A-A679-489E68338478}" type="slidenum">
              <a:rPr lang="en-US" smtClean="0"/>
              <a:t>‹#›</a:t>
            </a:fld>
            <a:endParaRPr lang="en-US"/>
          </a:p>
        </p:txBody>
      </p:sp>
    </p:spTree>
    <p:extLst>
      <p:ext uri="{BB962C8B-B14F-4D97-AF65-F5344CB8AC3E}">
        <p14:creationId xmlns:p14="http://schemas.microsoft.com/office/powerpoint/2010/main" val="308110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BD3ACD68-C6BB-496F-8B86-7EA60FFA09B2}" type="datetimeFigureOut">
              <a:rPr lang="en-US" smtClean="0"/>
              <a:t>4/19/2016</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7117537C-7CD3-442A-A679-489E68338478}" type="slidenum">
              <a:rPr lang="en-US" smtClean="0"/>
              <a:t>‹#›</a:t>
            </a:fld>
            <a:endParaRPr lang="en-US"/>
          </a:p>
        </p:txBody>
      </p:sp>
    </p:spTree>
    <p:extLst>
      <p:ext uri="{BB962C8B-B14F-4D97-AF65-F5344CB8AC3E}">
        <p14:creationId xmlns:p14="http://schemas.microsoft.com/office/powerpoint/2010/main" val="3739077108"/>
      </p:ext>
    </p:extLst>
  </p:cSld>
  <p:clrMap bg1="dk1" tx1="lt1" bg2="dk2" tx2="lt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Successes and Failures of the League of Nations</a:t>
            </a:r>
            <a:endParaRPr lang="en-US" dirty="0"/>
          </a:p>
        </p:txBody>
      </p:sp>
      <p:sp>
        <p:nvSpPr>
          <p:cNvPr id="3" name="Subtitle 2"/>
          <p:cNvSpPr>
            <a:spLocks noGrp="1"/>
          </p:cNvSpPr>
          <p:nvPr>
            <p:ph type="subTitle" idx="1"/>
          </p:nvPr>
        </p:nvSpPr>
        <p:spPr/>
        <p:txBody>
          <a:bodyPr/>
          <a:lstStyle/>
          <a:p>
            <a:r>
              <a:rPr lang="en-US" dirty="0" smtClean="0"/>
              <a:t>Unit Review</a:t>
            </a:r>
            <a:endParaRPr lang="en-US" dirty="0"/>
          </a:p>
        </p:txBody>
      </p:sp>
    </p:spTree>
    <p:extLst>
      <p:ext uri="{BB962C8B-B14F-4D97-AF65-F5344CB8AC3E}">
        <p14:creationId xmlns:p14="http://schemas.microsoft.com/office/powerpoint/2010/main" val="942463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Mandates Commission</a:t>
            </a:r>
            <a:endParaRPr lang="en-US" dirty="0"/>
          </a:p>
        </p:txBody>
      </p:sp>
      <p:sp>
        <p:nvSpPr>
          <p:cNvPr id="3" name="Content Placeholder 2"/>
          <p:cNvSpPr>
            <a:spLocks noGrp="1"/>
          </p:cNvSpPr>
          <p:nvPr>
            <p:ph idx="1"/>
          </p:nvPr>
        </p:nvSpPr>
        <p:spPr/>
        <p:txBody>
          <a:bodyPr/>
          <a:lstStyle/>
          <a:p>
            <a:r>
              <a:rPr lang="en-US" dirty="0" smtClean="0"/>
              <a:t>Ensured that territories taken from Germany and Turkey were well-governed and adequately taken care prepared for independence</a:t>
            </a:r>
          </a:p>
          <a:p>
            <a:r>
              <a:rPr lang="en-US" dirty="0" smtClean="0"/>
              <a:t>The Saar region was an example (which returned to Germany in 1935 as a result of a plebiscite).</a:t>
            </a:r>
            <a:endParaRPr lang="en-US" dirty="0"/>
          </a:p>
        </p:txBody>
      </p:sp>
    </p:spTree>
    <p:extLst>
      <p:ext uri="{BB962C8B-B14F-4D97-AF65-F5344CB8AC3E}">
        <p14:creationId xmlns:p14="http://schemas.microsoft.com/office/powerpoint/2010/main" val="3741934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Assistance</a:t>
            </a:r>
            <a:endParaRPr lang="en-US" dirty="0"/>
          </a:p>
        </p:txBody>
      </p:sp>
      <p:sp>
        <p:nvSpPr>
          <p:cNvPr id="3" name="Content Placeholder 2"/>
          <p:cNvSpPr>
            <a:spLocks noGrp="1"/>
          </p:cNvSpPr>
          <p:nvPr>
            <p:ph idx="1"/>
          </p:nvPr>
        </p:nvSpPr>
        <p:spPr/>
        <p:txBody>
          <a:bodyPr/>
          <a:lstStyle/>
          <a:p>
            <a:r>
              <a:rPr lang="en-US" dirty="0" smtClean="0"/>
              <a:t>Able to provide vital financial assistance to many countries facing economic difficulty</a:t>
            </a:r>
          </a:p>
          <a:p>
            <a:r>
              <a:rPr lang="en-US" dirty="0" smtClean="0"/>
              <a:t>Example is the near-bankruptcy of Austria and Hungary – both countries were saved by loans from the League</a:t>
            </a:r>
            <a:endParaRPr lang="en-US" dirty="0"/>
          </a:p>
        </p:txBody>
      </p:sp>
    </p:spTree>
    <p:extLst>
      <p:ext uri="{BB962C8B-B14F-4D97-AF65-F5344CB8AC3E}">
        <p14:creationId xmlns:p14="http://schemas.microsoft.com/office/powerpoint/2010/main" val="1486161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achievements</a:t>
            </a:r>
            <a:endParaRPr lang="en-US" dirty="0"/>
          </a:p>
        </p:txBody>
      </p:sp>
      <p:sp>
        <p:nvSpPr>
          <p:cNvPr id="3" name="Content Placeholder 2"/>
          <p:cNvSpPr>
            <a:spLocks noGrp="1"/>
          </p:cNvSpPr>
          <p:nvPr>
            <p:ph idx="1"/>
          </p:nvPr>
        </p:nvSpPr>
        <p:spPr/>
        <p:txBody>
          <a:bodyPr/>
          <a:lstStyle/>
          <a:p>
            <a:r>
              <a:rPr lang="en-US" dirty="0" smtClean="0"/>
              <a:t>Fought the exploitation of women and children</a:t>
            </a:r>
          </a:p>
          <a:p>
            <a:r>
              <a:rPr lang="en-US" dirty="0" smtClean="0"/>
              <a:t>Fought drug trafficking</a:t>
            </a:r>
          </a:p>
          <a:p>
            <a:r>
              <a:rPr lang="en-US" dirty="0" smtClean="0"/>
              <a:t>Fought slavery</a:t>
            </a:r>
          </a:p>
          <a:p>
            <a:pPr lvl="1"/>
            <a:r>
              <a:rPr lang="en-US" dirty="0" smtClean="0"/>
              <a:t>Freed 200,000 slaves in places such as Sierra Leone and Burma</a:t>
            </a:r>
          </a:p>
          <a:p>
            <a:pPr lvl="1"/>
            <a:r>
              <a:rPr lang="en-US" dirty="0" smtClean="0"/>
              <a:t>Investigated forced labor in Liberia, resulting in the president being forced out and a new government created to carry out reforms</a:t>
            </a:r>
          </a:p>
          <a:p>
            <a:endParaRPr lang="en-US" dirty="0" smtClean="0"/>
          </a:p>
        </p:txBody>
      </p:sp>
    </p:spTree>
    <p:extLst>
      <p:ext uri="{BB962C8B-B14F-4D97-AF65-F5344CB8AC3E}">
        <p14:creationId xmlns:p14="http://schemas.microsoft.com/office/powerpoint/2010/main" val="1248525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the League of Nations largely ineffective?</a:t>
            </a:r>
            <a:endParaRPr lang="en-US" dirty="0"/>
          </a:p>
        </p:txBody>
      </p:sp>
      <p:sp>
        <p:nvSpPr>
          <p:cNvPr id="3" name="Content Placeholder 2"/>
          <p:cNvSpPr>
            <a:spLocks noGrp="1"/>
          </p:cNvSpPr>
          <p:nvPr>
            <p:ph idx="1"/>
          </p:nvPr>
        </p:nvSpPr>
        <p:spPr/>
        <p:txBody>
          <a:bodyPr>
            <a:normAutofit/>
          </a:bodyPr>
          <a:lstStyle/>
          <a:p>
            <a:r>
              <a:rPr lang="en-US" b="1" dirty="0" smtClean="0"/>
              <a:t>The League relied on support from the major powers.  </a:t>
            </a:r>
            <a:r>
              <a:rPr lang="en-US" dirty="0" smtClean="0"/>
              <a:t>When one of the major powers was the cause of the dispute, the League was usually powerless.</a:t>
            </a:r>
          </a:p>
          <a:p>
            <a:r>
              <a:rPr lang="en-US" b="1" dirty="0" smtClean="0"/>
              <a:t>The concept of collective security required the support of member states </a:t>
            </a:r>
            <a:r>
              <a:rPr lang="en-US" dirty="0" smtClean="0"/>
              <a:t>– the vested interests of the major powers often prevented them from taking such action</a:t>
            </a:r>
          </a:p>
          <a:p>
            <a:r>
              <a:rPr lang="en-US" b="1" dirty="0" smtClean="0"/>
              <a:t>The League had no army of its own</a:t>
            </a:r>
          </a:p>
        </p:txBody>
      </p:sp>
    </p:spTree>
    <p:extLst>
      <p:ext uri="{BB962C8B-B14F-4D97-AF65-F5344CB8AC3E}">
        <p14:creationId xmlns:p14="http://schemas.microsoft.com/office/powerpoint/2010/main" val="628324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was the League of Nations largely ineffective</a:t>
            </a:r>
            <a:r>
              <a:rPr lang="en-US" dirty="0" smtClean="0"/>
              <a:t>? (continued)</a:t>
            </a:r>
            <a:endParaRPr lang="en-US" dirty="0"/>
          </a:p>
        </p:txBody>
      </p:sp>
      <p:sp>
        <p:nvSpPr>
          <p:cNvPr id="3" name="Content Placeholder 2"/>
          <p:cNvSpPr>
            <a:spLocks noGrp="1"/>
          </p:cNvSpPr>
          <p:nvPr>
            <p:ph idx="1"/>
          </p:nvPr>
        </p:nvSpPr>
        <p:spPr/>
        <p:txBody>
          <a:bodyPr/>
          <a:lstStyle/>
          <a:p>
            <a:r>
              <a:rPr lang="en-US" dirty="0"/>
              <a:t>The USA did not join the League – reduced the League’s credibility and financial </a:t>
            </a:r>
            <a:r>
              <a:rPr lang="en-US" dirty="0" smtClean="0"/>
              <a:t>ability</a:t>
            </a:r>
          </a:p>
          <a:p>
            <a:r>
              <a:rPr lang="en-US" dirty="0" smtClean="0"/>
              <a:t>The League’s authority was frequently undermined by the need for unanimous decisions</a:t>
            </a:r>
          </a:p>
          <a:p>
            <a:r>
              <a:rPr lang="en-US" dirty="0" smtClean="0"/>
              <a:t>The Great Depression led to high unemployment and economic chaos in many countries</a:t>
            </a:r>
            <a:endParaRPr lang="en-US" dirty="0"/>
          </a:p>
          <a:p>
            <a:endParaRPr lang="en-US" dirty="0"/>
          </a:p>
        </p:txBody>
      </p:sp>
    </p:spTree>
    <p:extLst>
      <p:ext uri="{BB962C8B-B14F-4D97-AF65-F5344CB8AC3E}">
        <p14:creationId xmlns:p14="http://schemas.microsoft.com/office/powerpoint/2010/main" val="2952706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Conclusion</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The League of Nations was only as strong as the willingness of its member state to support it.</a:t>
            </a:r>
            <a:endParaRPr lang="en-US" sz="4400" dirty="0"/>
          </a:p>
        </p:txBody>
      </p:sp>
    </p:spTree>
    <p:extLst>
      <p:ext uri="{BB962C8B-B14F-4D97-AF65-F5344CB8AC3E}">
        <p14:creationId xmlns:p14="http://schemas.microsoft.com/office/powerpoint/2010/main" val="3090432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Students will be able to summarize the reasons that the League of Nations failed.</a:t>
            </a:r>
            <a:endParaRPr lang="en-US" sz="2800" dirty="0"/>
          </a:p>
        </p:txBody>
      </p:sp>
    </p:spTree>
    <p:extLst>
      <p:ext uri="{BB962C8B-B14F-4D97-AF65-F5344CB8AC3E}">
        <p14:creationId xmlns:p14="http://schemas.microsoft.com/office/powerpoint/2010/main" val="172579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8607811"/>
              </p:ext>
            </p:extLst>
          </p:nvPr>
        </p:nvGraphicFramePr>
        <p:xfrm>
          <a:off x="187034" y="1879600"/>
          <a:ext cx="8769927" cy="4815840"/>
        </p:xfrm>
        <a:graphic>
          <a:graphicData uri="http://schemas.openxmlformats.org/drawingml/2006/table">
            <a:tbl>
              <a:tblPr firstRow="1" bandRow="1">
                <a:tableStyleId>{5C22544A-7EE6-4342-B048-85BDC9FD1C3A}</a:tableStyleId>
              </a:tblPr>
              <a:tblGrid>
                <a:gridCol w="1226128"/>
                <a:gridCol w="7543799"/>
              </a:tblGrid>
              <a:tr h="370840">
                <a:tc>
                  <a:txBody>
                    <a:bodyPr/>
                    <a:lstStyle/>
                    <a:p>
                      <a:pPr algn="ctr"/>
                      <a:r>
                        <a:rPr lang="en-US" sz="2800" dirty="0" smtClean="0"/>
                        <a:t>Score</a:t>
                      </a:r>
                      <a:endParaRPr lang="en-US" sz="2800" dirty="0"/>
                    </a:p>
                  </a:txBody>
                  <a:tcPr marL="87243" marR="87243"/>
                </a:tc>
                <a:tc>
                  <a:txBody>
                    <a:bodyPr/>
                    <a:lstStyle/>
                    <a:p>
                      <a:pPr algn="ctr"/>
                      <a:r>
                        <a:rPr lang="en-US" sz="2800" dirty="0" smtClean="0"/>
                        <a:t>Discussion Notes</a:t>
                      </a:r>
                      <a:endParaRPr lang="en-US" sz="2800" dirty="0"/>
                    </a:p>
                  </a:txBody>
                  <a:tcPr marL="87243" marR="87243"/>
                </a:tc>
              </a:tr>
              <a:tr h="370840">
                <a:tc>
                  <a:txBody>
                    <a:bodyPr/>
                    <a:lstStyle/>
                    <a:p>
                      <a:pPr algn="ctr"/>
                      <a:r>
                        <a:rPr lang="en-US" sz="2800" dirty="0" smtClean="0"/>
                        <a:t>4</a:t>
                      </a:r>
                      <a:endParaRPr lang="en-US" sz="2800" dirty="0"/>
                    </a:p>
                  </a:txBody>
                  <a:tcPr marL="87243" marR="87243"/>
                </a:tc>
                <a:tc>
                  <a:txBody>
                    <a:bodyPr/>
                    <a:lstStyle/>
                    <a:p>
                      <a:r>
                        <a:rPr lang="en-US" sz="2800" dirty="0" smtClean="0"/>
                        <a:t>Summarize the reasons that the League fails</a:t>
                      </a:r>
                      <a:endParaRPr lang="en-US" sz="2800" dirty="0"/>
                    </a:p>
                  </a:txBody>
                  <a:tcPr marL="87243" marR="87243"/>
                </a:tc>
              </a:tr>
              <a:tr h="370840">
                <a:tc>
                  <a:txBody>
                    <a:bodyPr/>
                    <a:lstStyle/>
                    <a:p>
                      <a:pPr algn="ctr"/>
                      <a:r>
                        <a:rPr lang="en-US" sz="2800" dirty="0" smtClean="0"/>
                        <a:t>3</a:t>
                      </a:r>
                      <a:endParaRPr lang="en-US" sz="2800" dirty="0"/>
                    </a:p>
                  </a:txBody>
                  <a:tcPr marL="87243" marR="87243"/>
                </a:tc>
                <a:tc>
                  <a:txBody>
                    <a:bodyPr/>
                    <a:lstStyle/>
                    <a:p>
                      <a:r>
                        <a:rPr lang="en-US" sz="2800" dirty="0" smtClean="0"/>
                        <a:t>Describe some of the reasons that the League fails</a:t>
                      </a:r>
                      <a:endParaRPr lang="en-US" sz="2800" dirty="0"/>
                    </a:p>
                  </a:txBody>
                  <a:tcPr marL="87243" marR="87243"/>
                </a:tc>
              </a:tr>
              <a:tr h="370840">
                <a:tc>
                  <a:txBody>
                    <a:bodyPr/>
                    <a:lstStyle/>
                    <a:p>
                      <a:pPr algn="ctr"/>
                      <a:r>
                        <a:rPr lang="en-US" sz="2800" dirty="0" smtClean="0"/>
                        <a:t>2</a:t>
                      </a:r>
                      <a:endParaRPr lang="en-US" sz="2800" dirty="0"/>
                    </a:p>
                  </a:txBody>
                  <a:tcPr marL="87243" marR="87243"/>
                </a:tc>
                <a:tc>
                  <a:txBody>
                    <a:bodyPr/>
                    <a:lstStyle/>
                    <a:p>
                      <a:r>
                        <a:rPr lang="en-US" sz="2800" dirty="0" smtClean="0"/>
                        <a:t>Recognize or recall some information about the League</a:t>
                      </a:r>
                      <a:endParaRPr lang="en-US" sz="2800" dirty="0"/>
                    </a:p>
                  </a:txBody>
                  <a:tcPr marL="87243" marR="87243"/>
                </a:tc>
              </a:tr>
              <a:tr h="370840">
                <a:tc>
                  <a:txBody>
                    <a:bodyPr/>
                    <a:lstStyle/>
                    <a:p>
                      <a:pPr algn="ctr"/>
                      <a:r>
                        <a:rPr lang="en-US" sz="2800" dirty="0" smtClean="0"/>
                        <a:t>1</a:t>
                      </a:r>
                      <a:endParaRPr lang="en-US" sz="2800" dirty="0"/>
                    </a:p>
                  </a:txBody>
                  <a:tcPr marL="87243" marR="87243"/>
                </a:tc>
                <a:tc>
                  <a:txBody>
                    <a:bodyPr/>
                    <a:lstStyle/>
                    <a:p>
                      <a:r>
                        <a:rPr lang="en-US" sz="2800" dirty="0" smtClean="0"/>
                        <a:t>With help, identify some of the information about the League's failures</a:t>
                      </a:r>
                      <a:endParaRPr lang="en-US" sz="2800" dirty="0"/>
                    </a:p>
                  </a:txBody>
                  <a:tcPr marL="87243" marR="87243"/>
                </a:tc>
              </a:tr>
              <a:tr h="370840">
                <a:tc>
                  <a:txBody>
                    <a:bodyPr/>
                    <a:lstStyle/>
                    <a:p>
                      <a:pPr algn="ctr"/>
                      <a:r>
                        <a:rPr lang="en-US" sz="2800" dirty="0" smtClean="0"/>
                        <a:t>0</a:t>
                      </a:r>
                      <a:endParaRPr lang="en-US" sz="2800" dirty="0"/>
                    </a:p>
                  </a:txBody>
                  <a:tcPr marL="87243" marR="87243"/>
                </a:tc>
                <a:tc>
                  <a:txBody>
                    <a:bodyPr/>
                    <a:lstStyle/>
                    <a:p>
                      <a:r>
                        <a:rPr lang="en-US" sz="2800" dirty="0" smtClean="0"/>
                        <a:t>Did not understand any of the discussion</a:t>
                      </a:r>
                      <a:endParaRPr lang="en-US" sz="2800" dirty="0"/>
                    </a:p>
                  </a:txBody>
                  <a:tcPr marL="87243" marR="87243"/>
                </a:tc>
              </a:tr>
            </a:tbl>
          </a:graphicData>
        </a:graphic>
      </p:graphicFrame>
    </p:spTree>
    <p:extLst>
      <p:ext uri="{BB962C8B-B14F-4D97-AF65-F5344CB8AC3E}">
        <p14:creationId xmlns:p14="http://schemas.microsoft.com/office/powerpoint/2010/main" val="3208773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a:t>
            </a:r>
            <a:endParaRPr lang="en-US" dirty="0"/>
          </a:p>
        </p:txBody>
      </p:sp>
      <p:sp>
        <p:nvSpPr>
          <p:cNvPr id="3" name="Content Placeholder 2"/>
          <p:cNvSpPr>
            <a:spLocks noGrp="1"/>
          </p:cNvSpPr>
          <p:nvPr>
            <p:ph idx="1"/>
          </p:nvPr>
        </p:nvSpPr>
        <p:spPr>
          <a:xfrm>
            <a:off x="2753591" y="2222287"/>
            <a:ext cx="5580409" cy="3636510"/>
          </a:xfrm>
        </p:spPr>
        <p:txBody>
          <a:bodyPr>
            <a:normAutofit/>
          </a:bodyPr>
          <a:lstStyle/>
          <a:p>
            <a:pPr marL="0" indent="0">
              <a:buNone/>
            </a:pPr>
            <a:r>
              <a:rPr lang="en-US" sz="2800" dirty="0" smtClean="0"/>
              <a:t>Students will be able to summarize the reasons that the League of Nations failed.</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073" y="3409207"/>
            <a:ext cx="2034468" cy="2852058"/>
          </a:xfrm>
          <a:prstGeom prst="rect">
            <a:avLst/>
          </a:prstGeom>
        </p:spPr>
      </p:pic>
    </p:spTree>
    <p:extLst>
      <p:ext uri="{BB962C8B-B14F-4D97-AF65-F5344CB8AC3E}">
        <p14:creationId xmlns:p14="http://schemas.microsoft.com/office/powerpoint/2010/main" val="4238952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9355493"/>
              </p:ext>
            </p:extLst>
          </p:nvPr>
        </p:nvGraphicFramePr>
        <p:xfrm>
          <a:off x="249380" y="1937184"/>
          <a:ext cx="8645236" cy="4815840"/>
        </p:xfrm>
        <a:graphic>
          <a:graphicData uri="http://schemas.openxmlformats.org/drawingml/2006/table">
            <a:tbl>
              <a:tblPr firstRow="1" bandRow="1">
                <a:tableStyleId>{5C22544A-7EE6-4342-B048-85BDC9FD1C3A}</a:tableStyleId>
              </a:tblPr>
              <a:tblGrid>
                <a:gridCol w="1244737"/>
                <a:gridCol w="7400499"/>
              </a:tblGrid>
              <a:tr h="370840">
                <a:tc>
                  <a:txBody>
                    <a:bodyPr/>
                    <a:lstStyle/>
                    <a:p>
                      <a:pPr algn="ctr"/>
                      <a:r>
                        <a:rPr lang="en-US" sz="2800" dirty="0" smtClean="0"/>
                        <a:t>Score</a:t>
                      </a:r>
                      <a:endParaRPr lang="en-US" sz="2800" dirty="0"/>
                    </a:p>
                  </a:txBody>
                  <a:tcPr marL="87243" marR="87243"/>
                </a:tc>
                <a:tc>
                  <a:txBody>
                    <a:bodyPr/>
                    <a:lstStyle/>
                    <a:p>
                      <a:pPr algn="ctr"/>
                      <a:r>
                        <a:rPr lang="en-US" sz="2800" dirty="0" smtClean="0"/>
                        <a:t>Discussion Notes</a:t>
                      </a:r>
                      <a:endParaRPr lang="en-US" sz="2800" dirty="0"/>
                    </a:p>
                  </a:txBody>
                  <a:tcPr marL="87243" marR="87243"/>
                </a:tc>
              </a:tr>
              <a:tr h="370840">
                <a:tc>
                  <a:txBody>
                    <a:bodyPr/>
                    <a:lstStyle/>
                    <a:p>
                      <a:pPr algn="ctr"/>
                      <a:r>
                        <a:rPr lang="en-US" sz="2800" dirty="0" smtClean="0"/>
                        <a:t>4</a:t>
                      </a:r>
                      <a:endParaRPr lang="en-US" sz="2800" dirty="0"/>
                    </a:p>
                  </a:txBody>
                  <a:tcPr marL="87243" marR="87243"/>
                </a:tc>
                <a:tc>
                  <a:txBody>
                    <a:bodyPr/>
                    <a:lstStyle/>
                    <a:p>
                      <a:r>
                        <a:rPr lang="en-US" sz="2800" dirty="0" smtClean="0"/>
                        <a:t>Summarize the reasons that the League fails</a:t>
                      </a:r>
                      <a:endParaRPr lang="en-US" sz="2800" dirty="0"/>
                    </a:p>
                  </a:txBody>
                  <a:tcPr marL="87243" marR="87243"/>
                </a:tc>
              </a:tr>
              <a:tr h="370840">
                <a:tc>
                  <a:txBody>
                    <a:bodyPr/>
                    <a:lstStyle/>
                    <a:p>
                      <a:pPr algn="ctr"/>
                      <a:r>
                        <a:rPr lang="en-US" sz="2800" dirty="0" smtClean="0"/>
                        <a:t>3</a:t>
                      </a:r>
                      <a:endParaRPr lang="en-US" sz="2800" dirty="0"/>
                    </a:p>
                  </a:txBody>
                  <a:tcPr marL="87243" marR="87243"/>
                </a:tc>
                <a:tc>
                  <a:txBody>
                    <a:bodyPr/>
                    <a:lstStyle/>
                    <a:p>
                      <a:r>
                        <a:rPr lang="en-US" sz="2800" dirty="0" smtClean="0"/>
                        <a:t>Describe some of the reasons that the League fails</a:t>
                      </a:r>
                      <a:endParaRPr lang="en-US" sz="2800" dirty="0"/>
                    </a:p>
                  </a:txBody>
                  <a:tcPr marL="87243" marR="87243"/>
                </a:tc>
              </a:tr>
              <a:tr h="370840">
                <a:tc>
                  <a:txBody>
                    <a:bodyPr/>
                    <a:lstStyle/>
                    <a:p>
                      <a:pPr algn="ctr"/>
                      <a:r>
                        <a:rPr lang="en-US" sz="2800" dirty="0" smtClean="0"/>
                        <a:t>2</a:t>
                      </a:r>
                      <a:endParaRPr lang="en-US" sz="2800" dirty="0"/>
                    </a:p>
                  </a:txBody>
                  <a:tcPr marL="87243" marR="87243"/>
                </a:tc>
                <a:tc>
                  <a:txBody>
                    <a:bodyPr/>
                    <a:lstStyle/>
                    <a:p>
                      <a:r>
                        <a:rPr lang="en-US" sz="2800" dirty="0" smtClean="0"/>
                        <a:t>Recognize or recall some information about the League</a:t>
                      </a:r>
                      <a:endParaRPr lang="en-US" sz="2800" dirty="0"/>
                    </a:p>
                  </a:txBody>
                  <a:tcPr marL="87243" marR="87243"/>
                </a:tc>
              </a:tr>
              <a:tr h="370840">
                <a:tc>
                  <a:txBody>
                    <a:bodyPr/>
                    <a:lstStyle/>
                    <a:p>
                      <a:pPr algn="ctr"/>
                      <a:r>
                        <a:rPr lang="en-US" sz="2800" dirty="0" smtClean="0"/>
                        <a:t>1</a:t>
                      </a:r>
                      <a:endParaRPr lang="en-US" sz="2800" dirty="0"/>
                    </a:p>
                  </a:txBody>
                  <a:tcPr marL="87243" marR="87243"/>
                </a:tc>
                <a:tc>
                  <a:txBody>
                    <a:bodyPr/>
                    <a:lstStyle/>
                    <a:p>
                      <a:r>
                        <a:rPr lang="en-US" sz="2800" dirty="0" smtClean="0"/>
                        <a:t>With help, identify some of the information about the League's failures</a:t>
                      </a:r>
                      <a:endParaRPr lang="en-US" sz="2800" dirty="0"/>
                    </a:p>
                  </a:txBody>
                  <a:tcPr marL="87243" marR="87243"/>
                </a:tc>
              </a:tr>
              <a:tr h="370840">
                <a:tc>
                  <a:txBody>
                    <a:bodyPr/>
                    <a:lstStyle/>
                    <a:p>
                      <a:pPr algn="ctr"/>
                      <a:r>
                        <a:rPr lang="en-US" sz="2800" dirty="0" smtClean="0"/>
                        <a:t>0</a:t>
                      </a:r>
                      <a:endParaRPr lang="en-US" sz="2800" dirty="0"/>
                    </a:p>
                  </a:txBody>
                  <a:tcPr marL="87243" marR="87243"/>
                </a:tc>
                <a:tc>
                  <a:txBody>
                    <a:bodyPr/>
                    <a:lstStyle/>
                    <a:p>
                      <a:r>
                        <a:rPr lang="en-US" sz="2800" dirty="0" smtClean="0"/>
                        <a:t>Did not understand any of the discussion</a:t>
                      </a:r>
                      <a:endParaRPr lang="en-US" sz="2800" dirty="0"/>
                    </a:p>
                  </a:txBody>
                  <a:tcPr marL="87243" marR="87243"/>
                </a:tc>
              </a:tr>
            </a:tbl>
          </a:graphicData>
        </a:graphic>
      </p:graphicFrame>
    </p:spTree>
    <p:extLst>
      <p:ext uri="{BB962C8B-B14F-4D97-AF65-F5344CB8AC3E}">
        <p14:creationId xmlns:p14="http://schemas.microsoft.com/office/powerpoint/2010/main" val="3406647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Successes of the League</a:t>
            </a:r>
            <a:endParaRPr lang="en-US" dirty="0"/>
          </a:p>
        </p:txBody>
      </p:sp>
      <p:sp>
        <p:nvSpPr>
          <p:cNvPr id="3" name="Content Placeholder 2"/>
          <p:cNvSpPr>
            <a:spLocks noGrp="1"/>
          </p:cNvSpPr>
          <p:nvPr>
            <p:ph idx="1"/>
          </p:nvPr>
        </p:nvSpPr>
        <p:spPr/>
        <p:txBody>
          <a:bodyPr>
            <a:normAutofit/>
          </a:bodyPr>
          <a:lstStyle/>
          <a:p>
            <a:r>
              <a:rPr lang="en-US" dirty="0" err="1" smtClean="0"/>
              <a:t>Teschen</a:t>
            </a:r>
            <a:r>
              <a:rPr lang="en-US" dirty="0" smtClean="0"/>
              <a:t> 1920</a:t>
            </a:r>
          </a:p>
          <a:p>
            <a:r>
              <a:rPr lang="en-US" dirty="0" smtClean="0"/>
              <a:t>The Aaland Islands 1921</a:t>
            </a:r>
          </a:p>
          <a:p>
            <a:r>
              <a:rPr lang="en-US" dirty="0" smtClean="0"/>
              <a:t>Upper Silesia 1921</a:t>
            </a:r>
          </a:p>
          <a:p>
            <a:r>
              <a:rPr lang="en-US" dirty="0" smtClean="0"/>
              <a:t>The Yugoslavia-Albania border dispute 1921</a:t>
            </a:r>
          </a:p>
          <a:p>
            <a:r>
              <a:rPr lang="en-US" dirty="0" smtClean="0"/>
              <a:t>Memel 1923</a:t>
            </a:r>
          </a:p>
          <a:p>
            <a:r>
              <a:rPr lang="en-US" dirty="0" smtClean="0"/>
              <a:t>Mosul 1924</a:t>
            </a:r>
          </a:p>
          <a:p>
            <a:r>
              <a:rPr lang="en-US" dirty="0" smtClean="0"/>
              <a:t>The Greece-Bulgaria border dispute of 1925</a:t>
            </a:r>
          </a:p>
          <a:p>
            <a:r>
              <a:rPr lang="en-US" dirty="0" smtClean="0"/>
              <a:t>Leticia 1933-34</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5115" y="1600200"/>
            <a:ext cx="2536370" cy="2536370"/>
          </a:xfrm>
          <a:prstGeom prst="rect">
            <a:avLst/>
          </a:prstGeom>
        </p:spPr>
      </p:pic>
    </p:spTree>
    <p:extLst>
      <p:ext uri="{BB962C8B-B14F-4D97-AF65-F5344CB8AC3E}">
        <p14:creationId xmlns:p14="http://schemas.microsoft.com/office/powerpoint/2010/main" val="1665232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Failures of the League</a:t>
            </a:r>
            <a:endParaRPr lang="en-US" dirty="0"/>
          </a:p>
        </p:txBody>
      </p:sp>
      <p:sp>
        <p:nvSpPr>
          <p:cNvPr id="3" name="Content Placeholder 2"/>
          <p:cNvSpPr>
            <a:spLocks noGrp="1"/>
          </p:cNvSpPr>
          <p:nvPr>
            <p:ph idx="1"/>
          </p:nvPr>
        </p:nvSpPr>
        <p:spPr/>
        <p:txBody>
          <a:bodyPr>
            <a:normAutofit/>
          </a:bodyPr>
          <a:lstStyle/>
          <a:p>
            <a:r>
              <a:rPr lang="en-US" dirty="0" smtClean="0"/>
              <a:t>Vilna 1920</a:t>
            </a:r>
          </a:p>
          <a:p>
            <a:r>
              <a:rPr lang="en-US" dirty="0" smtClean="0"/>
              <a:t>The Treaty </a:t>
            </a:r>
            <a:r>
              <a:rPr lang="en-US" smtClean="0"/>
              <a:t>of Riga </a:t>
            </a:r>
            <a:r>
              <a:rPr lang="en-US" dirty="0" smtClean="0"/>
              <a:t>1921</a:t>
            </a:r>
          </a:p>
          <a:p>
            <a:r>
              <a:rPr lang="en-US" dirty="0" smtClean="0"/>
              <a:t>The invasion of the Ruhr 1923</a:t>
            </a:r>
          </a:p>
          <a:p>
            <a:r>
              <a:rPr lang="en-US" dirty="0" smtClean="0"/>
              <a:t>The Corfu Incident 1923</a:t>
            </a:r>
          </a:p>
          <a:p>
            <a:r>
              <a:rPr lang="en-US" dirty="0" smtClean="0"/>
              <a:t>The Japanese invasion of Manchuria 1931</a:t>
            </a:r>
          </a:p>
          <a:p>
            <a:r>
              <a:rPr lang="en-US" dirty="0" smtClean="0"/>
              <a:t>The Italian invasion of Abyssinia 1935</a:t>
            </a:r>
          </a:p>
          <a:p>
            <a:r>
              <a:rPr lang="en-US" dirty="0" smtClean="0"/>
              <a:t>The Spanish Civil War 1936-39</a:t>
            </a:r>
          </a:p>
          <a:p>
            <a:r>
              <a:rPr lang="en-US" dirty="0" smtClean="0"/>
              <a:t>The Japanese invasion of China 1937</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1981200"/>
            <a:ext cx="2743200" cy="2743200"/>
          </a:xfrm>
          <a:prstGeom prst="rect">
            <a:avLst/>
          </a:prstGeom>
        </p:spPr>
      </p:pic>
    </p:spTree>
    <p:extLst>
      <p:ext uri="{BB962C8B-B14F-4D97-AF65-F5344CB8AC3E}">
        <p14:creationId xmlns:p14="http://schemas.microsoft.com/office/powerpoint/2010/main" val="1417152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Successes of the League</a:t>
            </a:r>
            <a:endParaRPr lang="en-US" dirty="0"/>
          </a:p>
        </p:txBody>
      </p:sp>
      <p:sp>
        <p:nvSpPr>
          <p:cNvPr id="3" name="Content Placeholder 2"/>
          <p:cNvSpPr>
            <a:spLocks noGrp="1"/>
          </p:cNvSpPr>
          <p:nvPr>
            <p:ph idx="1"/>
          </p:nvPr>
        </p:nvSpPr>
        <p:spPr/>
        <p:txBody>
          <a:bodyPr/>
          <a:lstStyle/>
          <a:p>
            <a:r>
              <a:rPr lang="en-US" dirty="0" smtClean="0"/>
              <a:t>The International Labor Organization</a:t>
            </a:r>
          </a:p>
          <a:p>
            <a:r>
              <a:rPr lang="en-US" dirty="0" smtClean="0"/>
              <a:t>The Commission for Refugees</a:t>
            </a:r>
          </a:p>
          <a:p>
            <a:r>
              <a:rPr lang="en-US" dirty="0" smtClean="0"/>
              <a:t>The Health Organization</a:t>
            </a:r>
          </a:p>
          <a:p>
            <a:r>
              <a:rPr lang="en-US" dirty="0" smtClean="0"/>
              <a:t>The Mandates Commission</a:t>
            </a:r>
          </a:p>
          <a:p>
            <a:r>
              <a:rPr lang="en-US" dirty="0" smtClean="0"/>
              <a:t>Financial Assistance</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5114" y="2367093"/>
            <a:ext cx="2551176" cy="2551176"/>
          </a:xfrm>
          <a:prstGeom prst="rect">
            <a:avLst/>
          </a:prstGeom>
        </p:spPr>
      </p:pic>
    </p:spTree>
    <p:extLst>
      <p:ext uri="{BB962C8B-B14F-4D97-AF65-F5344CB8AC3E}">
        <p14:creationId xmlns:p14="http://schemas.microsoft.com/office/powerpoint/2010/main" val="246129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International Labor Organization</a:t>
            </a:r>
            <a:endParaRPr lang="en-US" dirty="0"/>
          </a:p>
        </p:txBody>
      </p:sp>
      <p:sp>
        <p:nvSpPr>
          <p:cNvPr id="3" name="Content Placeholder 2"/>
          <p:cNvSpPr>
            <a:spLocks noGrp="1"/>
          </p:cNvSpPr>
          <p:nvPr>
            <p:ph idx="1"/>
          </p:nvPr>
        </p:nvSpPr>
        <p:spPr/>
        <p:txBody>
          <a:bodyPr/>
          <a:lstStyle/>
          <a:p>
            <a:r>
              <a:rPr lang="en-US" dirty="0" smtClean="0"/>
              <a:t>Improved working conditions around the world</a:t>
            </a:r>
          </a:p>
          <a:p>
            <a:r>
              <a:rPr lang="en-US" dirty="0" smtClean="0"/>
              <a:t>Governments were persuaded</a:t>
            </a:r>
          </a:p>
          <a:p>
            <a:pPr lvl="1"/>
            <a:r>
              <a:rPr lang="en-US" dirty="0" smtClean="0"/>
              <a:t>to set maximum working hours per day and per week</a:t>
            </a:r>
          </a:p>
          <a:p>
            <a:pPr lvl="1"/>
            <a:r>
              <a:rPr lang="en-US" dirty="0" smtClean="0"/>
              <a:t>set minimum wage levels</a:t>
            </a:r>
          </a:p>
          <a:p>
            <a:pPr lvl="1"/>
            <a:r>
              <a:rPr lang="en-US" dirty="0" smtClean="0"/>
              <a:t>create sickness and unemployment benefits</a:t>
            </a:r>
          </a:p>
          <a:p>
            <a:pPr lvl="1"/>
            <a:r>
              <a:rPr lang="en-US" dirty="0" smtClean="0"/>
              <a:t>and to create old-age pensions</a:t>
            </a:r>
          </a:p>
          <a:p>
            <a:r>
              <a:rPr lang="en-US" dirty="0" smtClean="0"/>
              <a:t>Made a tremendous difference to underprivileged people</a:t>
            </a:r>
          </a:p>
        </p:txBody>
      </p:sp>
    </p:spTree>
    <p:extLst>
      <p:ext uri="{BB962C8B-B14F-4D97-AF65-F5344CB8AC3E}">
        <p14:creationId xmlns:p14="http://schemas.microsoft.com/office/powerpoint/2010/main" val="3144054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Commission for Refugees</a:t>
            </a:r>
            <a:endParaRPr lang="en-US" dirty="0"/>
          </a:p>
        </p:txBody>
      </p:sp>
      <p:sp>
        <p:nvSpPr>
          <p:cNvPr id="3" name="Content Placeholder 2"/>
          <p:cNvSpPr>
            <a:spLocks noGrp="1"/>
          </p:cNvSpPr>
          <p:nvPr>
            <p:ph idx="1"/>
          </p:nvPr>
        </p:nvSpPr>
        <p:spPr/>
        <p:txBody>
          <a:bodyPr>
            <a:normAutofit/>
          </a:bodyPr>
          <a:lstStyle/>
          <a:p>
            <a:r>
              <a:rPr lang="en-US" dirty="0" smtClean="0"/>
              <a:t>Helped resettle over a half-million former prisoners of war who had been stranded in Russia at the end of the Great War</a:t>
            </a:r>
          </a:p>
          <a:p>
            <a:r>
              <a:rPr lang="en-US" dirty="0" smtClean="0"/>
              <a:t>Introduced the Nansen passport – international identity card for refugees</a:t>
            </a:r>
          </a:p>
          <a:p>
            <a:r>
              <a:rPr lang="en-US" dirty="0" smtClean="0"/>
              <a:t>Helped homes, food, and jobs for 1.5 million refugees from Turkey in 1923 after violence broke out in the country.  Also, helped to prevent the spread of diseases, such as typhoid and cholera.</a:t>
            </a:r>
          </a:p>
          <a:p>
            <a:r>
              <a:rPr lang="en-US" dirty="0" smtClean="0"/>
              <a:t>Assisted people fleeing Nazi persecution in Germany after 1933</a:t>
            </a:r>
          </a:p>
        </p:txBody>
      </p:sp>
    </p:spTree>
    <p:extLst>
      <p:ext uri="{BB962C8B-B14F-4D97-AF65-F5344CB8AC3E}">
        <p14:creationId xmlns:p14="http://schemas.microsoft.com/office/powerpoint/2010/main" val="1213095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 Organization</a:t>
            </a:r>
            <a:endParaRPr lang="en-US" dirty="0"/>
          </a:p>
        </p:txBody>
      </p:sp>
      <p:sp>
        <p:nvSpPr>
          <p:cNvPr id="3" name="Content Placeholder 2"/>
          <p:cNvSpPr>
            <a:spLocks noGrp="1"/>
          </p:cNvSpPr>
          <p:nvPr>
            <p:ph idx="1"/>
          </p:nvPr>
        </p:nvSpPr>
        <p:spPr/>
        <p:txBody>
          <a:bodyPr/>
          <a:lstStyle/>
          <a:p>
            <a:r>
              <a:rPr lang="en-US" dirty="0" smtClean="0"/>
              <a:t>Dealt with health risks in Turkey due to large numbers of refugees in that country</a:t>
            </a:r>
          </a:p>
          <a:p>
            <a:r>
              <a:rPr lang="en-US" dirty="0" smtClean="0"/>
              <a:t>Investigated causes and possible preventions of epidemics</a:t>
            </a:r>
          </a:p>
          <a:p>
            <a:r>
              <a:rPr lang="en-US" dirty="0" smtClean="0"/>
              <a:t>Combatted a typhus epidemic in Russia</a:t>
            </a:r>
          </a:p>
          <a:p>
            <a:r>
              <a:rPr lang="en-US" dirty="0" smtClean="0"/>
              <a:t>Researched leprosy</a:t>
            </a:r>
            <a:endParaRPr lang="en-US" dirty="0"/>
          </a:p>
        </p:txBody>
      </p:sp>
    </p:spTree>
    <p:extLst>
      <p:ext uri="{BB962C8B-B14F-4D97-AF65-F5344CB8AC3E}">
        <p14:creationId xmlns:p14="http://schemas.microsoft.com/office/powerpoint/2010/main" val="26102317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56</TotalTime>
  <Words>670</Words>
  <Application>Microsoft Office PowerPoint</Application>
  <PresentationFormat>On-screen Show (4:3)</PresentationFormat>
  <Paragraphs>96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Century Gothic</vt:lpstr>
      <vt:lpstr>Trebuchet MS</vt:lpstr>
      <vt:lpstr>Wingdings 2</vt:lpstr>
      <vt:lpstr>Quotable</vt:lpstr>
      <vt:lpstr>The Successes and Failures of the League of Nations</vt:lpstr>
      <vt:lpstr>Learning Goal</vt:lpstr>
      <vt:lpstr>Scale</vt:lpstr>
      <vt:lpstr>Political Successes of the League</vt:lpstr>
      <vt:lpstr>Failures of the League</vt:lpstr>
      <vt:lpstr>Other Successes of the League</vt:lpstr>
      <vt:lpstr>The International Labor Organization</vt:lpstr>
      <vt:lpstr>The Commission for Refugees</vt:lpstr>
      <vt:lpstr>The Health Organization</vt:lpstr>
      <vt:lpstr>The Mandates Commission</vt:lpstr>
      <vt:lpstr>Financial Assistance</vt:lpstr>
      <vt:lpstr>Other achievements</vt:lpstr>
      <vt:lpstr>Why was the League of Nations largely ineffective?</vt:lpstr>
      <vt:lpstr>Why was the League of Nations largely ineffective? (continued)</vt:lpstr>
      <vt:lpstr>Final Conclusion</vt:lpstr>
      <vt:lpstr>Learning Goal</vt:lpstr>
      <vt:lpstr>Scale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Curry</dc:creator>
  <cp:lastModifiedBy>Kolby Rudd</cp:lastModifiedBy>
  <cp:revision>10</cp:revision>
  <dcterms:created xsi:type="dcterms:W3CDTF">2014-11-05T02:28:13Z</dcterms:created>
  <dcterms:modified xsi:type="dcterms:W3CDTF">2016-04-19T14:07:59Z</dcterms:modified>
</cp:coreProperties>
</file>