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517218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5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sz="4800" b="1" cap="all" spc="384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The Mongols and Trans-regional Empires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As john green would say “They are the exception!”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1" y="1797803"/>
            <a:ext cx="12751141" cy="61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68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Cabal Khan and the Yuan Dynasty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7505700" y="1422400"/>
            <a:ext cx="5500043" cy="7582992"/>
          </a:xfrm>
          <a:prstGeom prst="rect">
            <a:avLst/>
          </a:prstGeom>
        </p:spPr>
        <p:txBody>
          <a:bodyPr/>
          <a:lstStyle/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Defeated the Song Dynast in 1271 after 11 years of war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He established that Yuan Dynasty, rebuilt the capital at Zhongdu, called it Dadu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Was much like his grandfather in how he governed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During this time, 17 year-old Marco Polo visited China, he returned to Italy in 1295 and wrote a book about his trip, but Europeans didn’t believe what he said about how great china was</a:t>
            </a:r>
          </a:p>
        </p:txBody>
      </p:sp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2381250"/>
            <a:ext cx="7620000" cy="532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More on Kublai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381000" y="1722139"/>
            <a:ext cx="5585718" cy="6913861"/>
          </a:xfrm>
          <a:prstGeom prst="rect">
            <a:avLst/>
          </a:prstGeom>
        </p:spPr>
        <p:txBody>
          <a:bodyPr/>
          <a:lstStyle/>
          <a:p>
            <a:pPr marL="342264" lvl="0" indent="-342264" defTabSz="449833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Upset the Chinese eventually by using foreigners to run the government instead of Chinese</a:t>
            </a:r>
          </a:p>
          <a:p>
            <a:pPr marL="342264" lvl="0" indent="-342264" defTabSz="449833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Mongols also hated the Confucius teachers</a:t>
            </a:r>
          </a:p>
          <a:p>
            <a:pPr marL="342264" lvl="0" indent="-342264" defTabSz="449833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Eventually, a Buddhist monk from a poor peasant family, </a:t>
            </a:r>
            <a:r>
              <a:rPr sz="2772" i="1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Zhu Yuanzhang</a:t>
            </a:r>
            <a:r>
              <a:rPr sz="2772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, overthrew the Mongols and founded the Ming Dynasty</a:t>
            </a:r>
          </a:p>
          <a:p>
            <a:pPr marL="342264" lvl="0" indent="-342264" defTabSz="449833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5E524C"/>
                </a:solidFill>
                <a:effectLst>
                  <a:outerShdw blurRad="19558" dist="19558" dir="5520000" rotWithShape="0">
                    <a:srgbClr val="FFFFFF">
                      <a:alpha val="71999"/>
                    </a:srgbClr>
                  </a:outerShdw>
                </a:effectLst>
              </a:rPr>
              <a:t>Why couldn’t they expand further??? (Geography)</a:t>
            </a:r>
          </a:p>
        </p:txBody>
      </p:sp>
      <p:pic>
        <p:nvPicPr>
          <p:cNvPr id="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8723" y="1873250"/>
            <a:ext cx="5722177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Long-term impact of Mongol Invasions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48195" y="2603500"/>
            <a:ext cx="12328526" cy="5969000"/>
          </a:xfrm>
          <a:prstGeom prst="rect">
            <a:avLst/>
          </a:prstGeom>
        </p:spPr>
        <p:txBody>
          <a:bodyPr/>
          <a:lstStyle/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They realized interregional Trade between: Asia, the Middle East, Africa, and Europe</a:t>
            </a:r>
          </a:p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Conquest helped transmit the fleas that carried the bubonic plague from Southern China to the rest of the world</a:t>
            </a:r>
          </a:p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Mongol women were more independent, wore pants, could remarry and initiate divorces</a:t>
            </a:r>
          </a:p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Fighting techniques led to the end of Western Europe’s knights in armor, speed was better</a:t>
            </a:r>
          </a:p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Ended the era of the called city.. love those Mongols’s siege tech and the cannon</a:t>
            </a:r>
          </a:p>
          <a:p>
            <a:pPr marL="311150" lvl="0" indent="-311150" defTabSz="408940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20">
                <a:solidFill>
                  <a:srgbClr val="5E524C"/>
                </a:solidFill>
                <a:effectLst>
                  <a:outerShdw blurRad="17780" dist="17780" dir="5520000" rotWithShape="0">
                    <a:srgbClr val="FFFFFF">
                      <a:alpha val="71999"/>
                    </a:srgbClr>
                  </a:outerShdw>
                </a:effectLst>
              </a:rPr>
              <a:t>Finally, changed from tunics and robes, to pants and jackets!!!!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Wait for it.. the mongols!</a:t>
            </a:r>
          </a:p>
        </p:txBody>
      </p:sp>
      <p:sp>
        <p:nvSpPr>
          <p:cNvPr id="87" name="Shape 87"/>
          <p:cNvSpPr/>
          <p:nvPr/>
        </p:nvSpPr>
        <p:spPr>
          <a:xfrm>
            <a:off x="945337" y="4673600"/>
            <a:ext cx="93107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200" i="1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https://www.youtube.com/watch?v=szxPar0BcMo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The Mongols and their Surroundings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4427488" cy="5969000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Lived as clans, north of the Gobi Desert</a:t>
            </a:r>
          </a:p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Everyone was skilled horse riders and valued hunting, courage, and warfare</a:t>
            </a:r>
          </a:p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Lived in Yurts with basic supplies to survive the harsh conditions</a:t>
            </a:r>
          </a:p>
        </p:txBody>
      </p:sp>
      <p:pic>
        <p:nvPicPr>
          <p:cNvPr id="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5491" y="1538132"/>
            <a:ext cx="6686809" cy="402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1396" y="5346700"/>
            <a:ext cx="5715001" cy="431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Genghis Khan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953994" y="914400"/>
            <a:ext cx="5149106" cy="7658100"/>
          </a:xfrm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5E524C"/>
                </a:solidFill>
                <a:effectLst>
                  <a:outerShdw blurRad="22860" dist="22860" dir="5520000" rotWithShape="0">
                    <a:srgbClr val="FFFFFF">
                      <a:alpha val="71999"/>
                    </a:srgbClr>
                  </a:outerShdw>
                </a:effectLst>
              </a:rPr>
              <a:t>Original name is Temujin, born in 1162</a:t>
            </a:r>
          </a:p>
          <a:p>
            <a:pPr marL="400050" lvl="0" indent="-400050" defTabSz="525779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5E524C"/>
                </a:solidFill>
                <a:effectLst>
                  <a:outerShdw blurRad="22860" dist="22860" dir="5520000" rotWithShape="0">
                    <a:srgbClr val="FFFFFF">
                      <a:alpha val="71999"/>
                    </a:srgbClr>
                  </a:outerShdw>
                </a:effectLst>
              </a:rPr>
              <a:t>Did whatever it took to succeed: killed his step-brother, promoted non-family members, and was all about personal loyalty</a:t>
            </a:r>
          </a:p>
          <a:p>
            <a:pPr marL="400050" lvl="0" indent="-400050" defTabSz="525779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5E524C"/>
                </a:solidFill>
                <a:effectLst>
                  <a:outerShdw blurRad="22860" dist="22860" dir="5520000" rotWithShape="0">
                    <a:srgbClr val="FFFFFF">
                      <a:alpha val="71999"/>
                    </a:srgbClr>
                  </a:outerShdw>
                </a:effectLst>
              </a:rPr>
              <a:t>After he accumulated total power, he took the name </a:t>
            </a:r>
            <a:r>
              <a:rPr sz="3239" i="1">
                <a:solidFill>
                  <a:srgbClr val="5E524C"/>
                </a:solidFill>
                <a:effectLst>
                  <a:outerShdw blurRad="22860" dist="22860" dir="5520000" rotWithShape="0">
                    <a:srgbClr val="FFFFFF">
                      <a:alpha val="71999"/>
                    </a:srgbClr>
                  </a:outerShdw>
                </a:effectLst>
              </a:rPr>
              <a:t>Genghis Khan</a:t>
            </a:r>
            <a:r>
              <a:rPr sz="3239">
                <a:solidFill>
                  <a:srgbClr val="5E524C"/>
                </a:solidFill>
                <a:effectLst>
                  <a:outerShdw blurRad="22860" dist="22860" dir="5520000" rotWithShape="0">
                    <a:srgbClr val="FFFFFF">
                      <a:alpha val="71999"/>
                    </a:srgbClr>
                  </a:outerShdw>
                </a:effectLst>
              </a:rPr>
              <a:t>, aka ruler of all</a:t>
            </a:r>
          </a:p>
        </p:txBody>
      </p:sp>
      <p:pic>
        <p:nvPicPr>
          <p:cNvPr id="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752600"/>
            <a:ext cx="3810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177" y="4561439"/>
            <a:ext cx="5677423" cy="4461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Genghis Khan’s wars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92100" y="1328737"/>
            <a:ext cx="4486920" cy="7784357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Anyone who resisted was brutally killed in retribution… aka killed the armies, then the civilian towns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By 1227, his empire reached from the North China Sea, to eastern Persia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Troops were highly deciplined, used the short bow from horseback, organized into groups of 10 with 1 in charge, and his troops were called </a:t>
            </a:r>
            <a:r>
              <a:rPr sz="2556" i="1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tumens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3376" y="1493942"/>
            <a:ext cx="4942724" cy="3884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7237" y="5467350"/>
            <a:ext cx="3175001" cy="394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More on him at war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7558583" y="1181100"/>
            <a:ext cx="5306517" cy="8016032"/>
          </a:xfrm>
          <a:prstGeom prst="rect">
            <a:avLst/>
          </a:prstGeom>
        </p:spPr>
        <p:txBody>
          <a:bodyPr/>
          <a:lstStyle/>
          <a:p>
            <a:pPr marL="351155" lvl="0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5E524C"/>
                </a:solidFill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rPr>
              <a:t>They mapped out terrain so they knew what it was before going into battle</a:t>
            </a:r>
          </a:p>
          <a:p>
            <a:pPr marL="351155" lvl="0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5E524C"/>
                </a:solidFill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rPr>
              <a:t>Would always fake out his enemies, then flank them</a:t>
            </a:r>
          </a:p>
          <a:p>
            <a:pPr marL="351155" lvl="0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5E524C"/>
                </a:solidFill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rPr>
              <a:t>When coming on an enemy town, would ask for their surrender, if refused he killed all of the aristocrats, and took the skilled workers for his empire</a:t>
            </a:r>
          </a:p>
          <a:p>
            <a:pPr marL="351155" lvl="0" indent="-351155" defTabSz="461518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844">
                <a:solidFill>
                  <a:srgbClr val="5E524C"/>
                </a:solidFill>
                <a:effectLst>
                  <a:outerShdw blurRad="20066" dist="20066" dir="5520000" rotWithShape="0">
                    <a:srgbClr val="FFFFFF">
                      <a:alpha val="71999"/>
                    </a:srgbClr>
                  </a:outerShdw>
                </a:effectLst>
              </a:rPr>
              <a:t>Incorporated weapons from conquered territories, like siege weapons from china</a:t>
            </a:r>
          </a:p>
        </p:txBody>
      </p:sp>
      <p:pic>
        <p:nvPicPr>
          <p:cNvPr id="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1339850"/>
            <a:ext cx="6604000" cy="427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5676900"/>
            <a:ext cx="5715000" cy="429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Khan at peace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355600" y="1697335"/>
            <a:ext cx="4677917" cy="6760865"/>
          </a:xfrm>
          <a:prstGeom prst="rect">
            <a:avLst/>
          </a:prstGeom>
        </p:spPr>
        <p:txBody>
          <a:bodyPr/>
          <a:lstStyle/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5E524C"/>
                </a:solidFill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rPr>
              <a:t>Pax Mongolica between the 13th and 14th centuries</a:t>
            </a: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5E524C"/>
                </a:solidFill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rPr>
              <a:t>Built more bridges than any other ruler in history</a:t>
            </a: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5E524C"/>
                </a:solidFill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rPr>
              <a:t>Instituted a policy of religious tolerance</a:t>
            </a: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5E524C"/>
                </a:solidFill>
                <a:effectLst>
                  <a:outerShdw blurRad="22098" dist="22098" dir="5520000" rotWithShape="0">
                    <a:srgbClr val="FFFFFF">
                      <a:alpha val="71999"/>
                    </a:srgbClr>
                  </a:outerShdw>
                </a:effectLst>
              </a:rPr>
              <a:t>His soldiers protected the Silk Road</a:t>
            </a:r>
          </a:p>
        </p:txBody>
      </p:sp>
      <p:pic>
        <p:nvPicPr>
          <p:cNvPr id="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2900" y="1879600"/>
            <a:ext cx="7239000" cy="302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6944" y="4932476"/>
            <a:ext cx="7090912" cy="4802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Genghis Khan’s Successor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4831358" cy="5969000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He died while fighting the </a:t>
            </a:r>
            <a:r>
              <a:rPr sz="2916" i="1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Tangut Empire</a:t>
            </a:r>
          </a:p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His favorite son Ogodei was elected, and while he wasn’t as good, he still expanded the empire</a:t>
            </a:r>
          </a:p>
          <a:p>
            <a:pPr marL="360045" lvl="0" indent="-360045" defTabSz="473201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5E524C"/>
                </a:solidFill>
                <a:effectLst>
                  <a:outerShdw blurRad="20574" dist="20574" dir="5520000" rotWithShape="0">
                    <a:srgbClr val="FFFFFF">
                      <a:alpha val="71999"/>
                    </a:srgbClr>
                  </a:outerShdw>
                </a:effectLst>
              </a:rPr>
              <a:t>Brought a more efficient bureaucracy, also developed the capital Karakorum.  </a:t>
            </a:r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1778000"/>
            <a:ext cx="63500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300" y="5962650"/>
            <a:ext cx="4318000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Batu and the Golden Horde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312191" y="1181100"/>
            <a:ext cx="5672238" cy="8436174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The first of Khan’s three grandsons, commanded an army of 100,000 soldiers into Russia, became known as the Golden Horde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Was pushing into Western Europe, then Ogodei passed away, so he returned for his funeral, and lost interest in expanding further westward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Mongols didn’t want to live in the forrests, so set up a tribute system, but eventually, Moscow led a revolt in 1380 at the </a:t>
            </a:r>
            <a:r>
              <a:rPr sz="2556" i="1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Battle of Kulikovo</a:t>
            </a: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, and defeated the Mongols</a:t>
            </a:r>
          </a:p>
          <a:p>
            <a:pPr marL="315594" lvl="0" indent="-315594" defTabSz="414781">
              <a:spcBef>
                <a:spcPts val="2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56">
                <a:solidFill>
                  <a:srgbClr val="5E524C"/>
                </a:solidFill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rPr>
              <a:t>Forced Russia to develop a military, and sever ties with Western Europe</a:t>
            </a:r>
          </a:p>
        </p:txBody>
      </p:sp>
      <p:pic>
        <p:nvPicPr>
          <p:cNvPr id="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2150" y="1905000"/>
            <a:ext cx="4971350" cy="736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74577" y="590694"/>
            <a:ext cx="11201400" cy="171450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Hugely and the Islamic Heartlands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02434" y="2023820"/>
            <a:ext cx="4672524" cy="70441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Attacked the Abbasid territories, destroyed Baghdad, killed the caliph and around 200,000 residents of the city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Defeated by an alliance between the Muslim </a:t>
            </a:r>
            <a:r>
              <a:rPr sz="2628" dirty="0" err="1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Mamluks</a:t>
            </a: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, and Christian Crusaders in Palestine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Il-khanate stretched from Byzantium to the Oxus river, many converted to Islam. </a:t>
            </a:r>
          </a:p>
          <a:p>
            <a:pPr marL="324485" lvl="0" indent="-324485" defTabSz="426466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28" dirty="0">
                <a:solidFill>
                  <a:srgbClr val="5E524C"/>
                </a:solidFill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rPr>
              <a:t>Before Islam = religious tolerance, after conversion = massacres of Jews and Christians</a:t>
            </a:r>
          </a:p>
        </p:txBody>
      </p:sp>
      <p:pic>
        <p:nvPicPr>
          <p:cNvPr id="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4958" y="2929179"/>
            <a:ext cx="8108414" cy="3933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Avenir Next</vt:lpstr>
      <vt:lpstr>Avenir Next Medium</vt:lpstr>
      <vt:lpstr>Helvetica Neue</vt:lpstr>
      <vt:lpstr>New_Template5</vt:lpstr>
      <vt:lpstr>The Mongols and Trans-regional Empires</vt:lpstr>
      <vt:lpstr>The Mongols and their Surroundings</vt:lpstr>
      <vt:lpstr>Genghis Khan</vt:lpstr>
      <vt:lpstr>Genghis Khan’s wars</vt:lpstr>
      <vt:lpstr>More on him at war</vt:lpstr>
      <vt:lpstr>Khan at peace</vt:lpstr>
      <vt:lpstr>Genghis Khan’s Successor</vt:lpstr>
      <vt:lpstr>Batu and the Golden Horde</vt:lpstr>
      <vt:lpstr>Hugely and the Islamic Heartlands</vt:lpstr>
      <vt:lpstr>PowerPoint Presentation</vt:lpstr>
      <vt:lpstr>Cabal Khan and the Yuan Dynasty</vt:lpstr>
      <vt:lpstr>More on Kublai</vt:lpstr>
      <vt:lpstr>Long-term impact of Mongol Invasions</vt:lpstr>
      <vt:lpstr>Wait for it.. the mongols!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Mongols and Trans-regional Empires</dc:title>
  <dc:creator>Kolby Rudd</dc:creator>
  <cp:lastModifiedBy>Kolby Rudd</cp:lastModifiedBy>
  <cp:revision>1</cp:revision>
  <dcterms:modified xsi:type="dcterms:W3CDTF">2015-12-08T22:39:56Z</dcterms:modified>
</cp:coreProperties>
</file>