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58" r:id="rId3"/>
    <p:sldId id="259" r:id="rId4"/>
    <p:sldId id="270" r:id="rId5"/>
    <p:sldId id="261" r:id="rId6"/>
    <p:sldId id="262" r:id="rId7"/>
    <p:sldId id="271" r:id="rId8"/>
    <p:sldId id="263" r:id="rId9"/>
    <p:sldId id="264" r:id="rId10"/>
    <p:sldId id="266" r:id="rId11"/>
    <p:sldId id="272" r:id="rId12"/>
    <p:sldId id="267" r:id="rId13"/>
    <p:sldId id="268" r:id="rId14"/>
    <p:sldId id="265" r:id="rId15"/>
    <p:sldId id="269" r:id="rId16"/>
    <p:sldId id="273" r:id="rId17"/>
    <p:sldId id="274" r:id="rId18"/>
    <p:sldId id="275" r:id="rId19"/>
    <p:sldId id="276" r:id="rId20"/>
    <p:sldId id="277" r:id="rId21"/>
    <p:sldId id="279" r:id="rId22"/>
    <p:sldId id="280" r:id="rId23"/>
    <p:sldId id="281" r:id="rId24"/>
    <p:sldId id="278" r:id="rId25"/>
    <p:sldId id="282" r:id="rId26"/>
    <p:sldId id="283" r:id="rId27"/>
    <p:sldId id="284" r:id="rId28"/>
    <p:sldId id="285" r:id="rId29"/>
    <p:sldId id="286" r:id="rId30"/>
    <p:sldId id="287" r:id="rId31"/>
    <p:sldId id="288" r:id="rId32"/>
    <p:sldId id="257"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1" autoAdjust="0"/>
    <p:restoredTop sz="84528" autoAdjust="0"/>
  </p:normalViewPr>
  <p:slideViewPr>
    <p:cSldViewPr>
      <p:cViewPr varScale="1">
        <p:scale>
          <a:sx n="117" d="100"/>
          <a:sy n="117" d="100"/>
        </p:scale>
        <p:origin x="188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EE3E30-FB95-492C-8257-CFCC86646D3D}" type="datetimeFigureOut">
              <a:rPr lang="en-US" smtClean="0"/>
              <a:t>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1AF0B-8247-4F67-AE7E-64648A3E5A6C}" type="slidenum">
              <a:rPr lang="en-US" smtClean="0"/>
              <a:t>‹#›</a:t>
            </a:fld>
            <a:endParaRPr lang="en-US"/>
          </a:p>
        </p:txBody>
      </p:sp>
    </p:spTree>
    <p:extLst>
      <p:ext uri="{BB962C8B-B14F-4D97-AF65-F5344CB8AC3E}">
        <p14:creationId xmlns:p14="http://schemas.microsoft.com/office/powerpoint/2010/main" val="3373243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FC1E5-2998-467C-B20A-CD6BF674DD9E}" type="slidenum">
              <a:rPr lang="en-US" altLang="en-US"/>
              <a:pPr/>
              <a:t>4</a:t>
            </a:fld>
            <a:endParaRPr lang="en-US" altLang="en-US"/>
          </a:p>
        </p:txBody>
      </p:sp>
      <p:sp>
        <p:nvSpPr>
          <p:cNvPr id="4098" name="Rectangle 2"/>
          <p:cNvSpPr>
            <a:spLocks noGrp="1" noRot="1" noChangeAspect="1" noChangeArrowheads="1" noTextEdit="1"/>
          </p:cNvSpPr>
          <p:nvPr>
            <p:ph type="sldImg"/>
          </p:nvPr>
        </p:nvSpPr>
        <p:spPr>
          <a:xfrm>
            <a:off x="1143000" y="687388"/>
            <a:ext cx="4572000" cy="3429000"/>
          </a:xfrm>
          <a:ln/>
        </p:spPr>
      </p:sp>
      <p:sp>
        <p:nvSpPr>
          <p:cNvPr id="4099"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East African Pastoralists.</a:t>
            </a:r>
          </a:p>
          <a:p>
            <a:r>
              <a:rPr lang="el-GR" altLang="en-US">
                <a:solidFill>
                  <a:srgbClr val="000000"/>
                </a:solidFill>
              </a:rPr>
              <a:t>Herding large and small livestock has long been a way of life in drier parts of the tropics.</a:t>
            </a:r>
          </a:p>
        </p:txBody>
      </p:sp>
    </p:spTree>
    <p:extLst>
      <p:ext uri="{BB962C8B-B14F-4D97-AF65-F5344CB8AC3E}">
        <p14:creationId xmlns:p14="http://schemas.microsoft.com/office/powerpoint/2010/main" val="308667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B1D50-859E-41D9-9CA3-3EE693F931C7}" type="slidenum">
              <a:rPr lang="en-US" altLang="en-US"/>
              <a:pPr/>
              <a:t>7</a:t>
            </a:fld>
            <a:endParaRPr lang="en-US" altLang="en-US"/>
          </a:p>
        </p:txBody>
      </p:sp>
      <p:sp>
        <p:nvSpPr>
          <p:cNvPr id="8194" name="Rectangle 2"/>
          <p:cNvSpPr>
            <a:spLocks noGrp="1" noRot="1" noChangeAspect="1" noChangeArrowheads="1" noTextEdit="1"/>
          </p:cNvSpPr>
          <p:nvPr>
            <p:ph type="sldImg"/>
          </p:nvPr>
        </p:nvSpPr>
        <p:spPr>
          <a:xfrm>
            <a:off x="1143000" y="687388"/>
            <a:ext cx="4572000" cy="3429000"/>
          </a:xfrm>
          <a:ln/>
        </p:spPr>
      </p:sp>
      <p:sp>
        <p:nvSpPr>
          <p:cNvPr id="8195"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Map 14.1:</a:t>
            </a:r>
            <a:r>
              <a:rPr lang="el-GR" altLang="en-US">
                <a:solidFill>
                  <a:srgbClr val="000000"/>
                </a:solidFill>
              </a:rPr>
              <a:t> </a:t>
            </a:r>
            <a:r>
              <a:rPr lang="el-GR" altLang="en-US" b="1">
                <a:solidFill>
                  <a:srgbClr val="000000"/>
                </a:solidFill>
              </a:rPr>
              <a:t>Africa and the Indian Ocean Basin: Physical Characteristics.</a:t>
            </a:r>
          </a:p>
          <a:p>
            <a:r>
              <a:rPr lang="el-GR" altLang="en-US">
                <a:solidFill>
                  <a:srgbClr val="000000"/>
                </a:solidFill>
              </a:rPr>
              <a:t>Seasonal wind patterns control rainfall in the tropics and produce the different tropical vegetation zones to which human societies have adapted over thousands of years. Wind patterns have also dominated sea travel in the Indian Ocean.</a:t>
            </a:r>
          </a:p>
        </p:txBody>
      </p:sp>
    </p:spTree>
    <p:extLst>
      <p:ext uri="{BB962C8B-B14F-4D97-AF65-F5344CB8AC3E}">
        <p14:creationId xmlns:p14="http://schemas.microsoft.com/office/powerpoint/2010/main" val="159879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b="1" dirty="0" smtClean="0">
                <a:solidFill>
                  <a:srgbClr val="000000"/>
                </a:solidFill>
              </a:rPr>
              <a:t>King and Queen of Ife.</a:t>
            </a:r>
          </a:p>
          <a:p>
            <a:r>
              <a:rPr lang="el-GR" altLang="en-US" dirty="0" smtClean="0">
                <a:solidFill>
                  <a:srgbClr val="000000"/>
                </a:solidFill>
              </a:rPr>
              <a:t>This copper-alloy work shows the royal couple of the Yoruba kingdom of Ife, the oldest and most sacred of the Yoruba kingdoms of southwestern Nigeria. The casting dates to the period between 1100 and 1500, except for the reconstruction of the male’s face, the original of which shattered in 1957 when the road builder who found it accidentally struck it with his pick.</a:t>
            </a:r>
          </a:p>
          <a:p>
            <a:endParaRPr lang="en-US" dirty="0"/>
          </a:p>
        </p:txBody>
      </p:sp>
      <p:sp>
        <p:nvSpPr>
          <p:cNvPr id="4" name="Slide Number Placeholder 3"/>
          <p:cNvSpPr>
            <a:spLocks noGrp="1"/>
          </p:cNvSpPr>
          <p:nvPr>
            <p:ph type="sldNum" sz="quarter" idx="10"/>
          </p:nvPr>
        </p:nvSpPr>
        <p:spPr/>
        <p:txBody>
          <a:bodyPr/>
          <a:lstStyle/>
          <a:p>
            <a:fld id="{E371AF0B-8247-4F67-AE7E-64648A3E5A6C}" type="slidenum">
              <a:rPr lang="en-US" smtClean="0"/>
              <a:t>9</a:t>
            </a:fld>
            <a:endParaRPr lang="en-US"/>
          </a:p>
        </p:txBody>
      </p:sp>
    </p:spTree>
    <p:extLst>
      <p:ext uri="{BB962C8B-B14F-4D97-AF65-F5344CB8AC3E}">
        <p14:creationId xmlns:p14="http://schemas.microsoft.com/office/powerpoint/2010/main" val="189767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8E842B-70A3-450C-8727-DA73BBF9DFEF}" type="slidenum">
              <a:rPr lang="en-US" altLang="en-US"/>
              <a:pPr/>
              <a:t>11</a:t>
            </a:fld>
            <a:endParaRPr lang="en-US" altLang="en-US"/>
          </a:p>
        </p:txBody>
      </p:sp>
      <p:sp>
        <p:nvSpPr>
          <p:cNvPr id="12290" name="Rectangle 2"/>
          <p:cNvSpPr>
            <a:spLocks noGrp="1" noRot="1" noChangeAspect="1" noChangeArrowheads="1" noTextEdit="1"/>
          </p:cNvSpPr>
          <p:nvPr>
            <p:ph type="sldImg"/>
          </p:nvPr>
        </p:nvSpPr>
        <p:spPr>
          <a:xfrm>
            <a:off x="1143000" y="687388"/>
            <a:ext cx="4572000" cy="3429000"/>
          </a:xfrm>
          <a:ln/>
        </p:spPr>
      </p:sp>
      <p:sp>
        <p:nvSpPr>
          <p:cNvPr id="12291"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Map 14.2:</a:t>
            </a:r>
            <a:r>
              <a:rPr lang="el-GR" altLang="en-US">
                <a:solidFill>
                  <a:srgbClr val="000000"/>
                </a:solidFill>
              </a:rPr>
              <a:t> </a:t>
            </a:r>
            <a:r>
              <a:rPr lang="el-GR" altLang="en-US" b="1">
                <a:solidFill>
                  <a:srgbClr val="000000"/>
                </a:solidFill>
              </a:rPr>
              <a:t>Africa, 1200–1500.</a:t>
            </a:r>
          </a:p>
          <a:p>
            <a:r>
              <a:rPr lang="el-GR" altLang="en-US">
                <a:solidFill>
                  <a:srgbClr val="000000"/>
                </a:solidFill>
              </a:rPr>
              <a:t>Many African states had beneficial links to the trade that crossed the Sahara and the Indian Ocean. Before 1500, sub-Saharan Africa’s external ties were primarily with the Islamic world.</a:t>
            </a:r>
          </a:p>
        </p:txBody>
      </p:sp>
    </p:spTree>
    <p:extLst>
      <p:ext uri="{BB962C8B-B14F-4D97-AF65-F5344CB8AC3E}">
        <p14:creationId xmlns:p14="http://schemas.microsoft.com/office/powerpoint/2010/main" val="1245809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C9349D9F-7828-43E7-9A36-9B5D9681A38A}"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9F474-D8DC-4C6C-868F-C9AD9E52DD3B}"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49D9F-7828-43E7-9A36-9B5D9681A38A}"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9F474-D8DC-4C6C-868F-C9AD9E52DD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49D9F-7828-43E7-9A36-9B5D9681A38A}"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9F474-D8DC-4C6C-868F-C9AD9E52DD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49D9F-7828-43E7-9A36-9B5D9681A38A}" type="datetimeFigureOut">
              <a:rPr lang="en-US" smtClean="0"/>
              <a:t>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9F474-D8DC-4C6C-868F-C9AD9E52DD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C9349D9F-7828-43E7-9A36-9B5D9681A38A}" type="datetimeFigureOut">
              <a:rPr lang="en-US" smtClean="0"/>
              <a:t>2/1/16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AA09F474-D8DC-4C6C-868F-C9AD9E52DD3B}"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349D9F-7828-43E7-9A36-9B5D9681A38A}" type="datetimeFigureOut">
              <a:rPr lang="en-US" smtClean="0"/>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9F474-D8DC-4C6C-868F-C9AD9E52DD3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349D9F-7828-43E7-9A36-9B5D9681A38A}" type="datetimeFigureOut">
              <a:rPr lang="en-US" smtClean="0"/>
              <a:t>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9F474-D8DC-4C6C-868F-C9AD9E52DD3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349D9F-7828-43E7-9A36-9B5D9681A38A}" type="datetimeFigureOut">
              <a:rPr lang="en-US" smtClean="0"/>
              <a:t>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9F474-D8DC-4C6C-868F-C9AD9E52DD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49D9F-7828-43E7-9A36-9B5D9681A38A}" type="datetimeFigureOut">
              <a:rPr lang="en-US" smtClean="0"/>
              <a:t>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9F474-D8DC-4C6C-868F-C9AD9E52DD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349D9F-7828-43E7-9A36-9B5D9681A38A}" type="datetimeFigureOut">
              <a:rPr lang="en-US" smtClean="0"/>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9F474-D8DC-4C6C-868F-C9AD9E52DD3B}"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C9349D9F-7828-43E7-9A36-9B5D9681A38A}" type="datetimeFigureOut">
              <a:rPr lang="en-US" smtClean="0"/>
              <a:t>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9F474-D8DC-4C6C-868F-C9AD9E52DD3B}"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C9349D9F-7828-43E7-9A36-9B5D9681A38A}" type="datetimeFigureOut">
              <a:rPr lang="en-US" smtClean="0"/>
              <a:t>2/1/16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AA09F474-D8DC-4C6C-868F-C9AD9E52DD3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Tropical Africa and Asia</a:t>
            </a:r>
            <a:endParaRPr lang="en-US" dirty="0"/>
          </a:p>
        </p:txBody>
      </p:sp>
      <p:sp>
        <p:nvSpPr>
          <p:cNvPr id="3" name="Subtitle 2"/>
          <p:cNvSpPr>
            <a:spLocks noGrp="1"/>
          </p:cNvSpPr>
          <p:nvPr>
            <p:ph type="subTitle" idx="1"/>
          </p:nvPr>
        </p:nvSpPr>
        <p:spPr/>
        <p:txBody>
          <a:bodyPr/>
          <a:lstStyle/>
          <a:p>
            <a:r>
              <a:rPr lang="en-US" dirty="0" smtClean="0"/>
              <a:t>Chapter 14</a:t>
            </a:r>
            <a:endParaRPr lang="en-US" dirty="0"/>
          </a:p>
        </p:txBody>
      </p:sp>
    </p:spTree>
    <p:extLst>
      <p:ext uri="{BB962C8B-B14F-4D97-AF65-F5344CB8AC3E}">
        <p14:creationId xmlns:p14="http://schemas.microsoft.com/office/powerpoint/2010/main" val="1570227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Islamic Empires</a:t>
            </a:r>
            <a:endParaRPr lang="en-US" dirty="0"/>
          </a:p>
        </p:txBody>
      </p:sp>
    </p:spTree>
    <p:extLst>
      <p:ext uri="{BB962C8B-B14F-4D97-AF65-F5344CB8AC3E}">
        <p14:creationId xmlns:p14="http://schemas.microsoft.com/office/powerpoint/2010/main" val="254928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14map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913" y="76200"/>
            <a:ext cx="72405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hidden="1"/>
          <p:cNvSpPr>
            <a:spLocks noGrp="1" noChangeArrowheads="1"/>
          </p:cNvSpPr>
          <p:nvPr>
            <p:ph type="title"/>
          </p:nvPr>
        </p:nvSpPr>
        <p:spPr/>
        <p:txBody>
          <a:bodyPr/>
          <a:lstStyle/>
          <a:p>
            <a:endParaRPr lang="en-US" altLang="en-US"/>
          </a:p>
        </p:txBody>
      </p:sp>
      <p:sp>
        <p:nvSpPr>
          <p:cNvPr id="11267" name="Rectangle 3"/>
          <p:cNvSpPr>
            <a:spLocks noChangeArrowheads="1"/>
          </p:cNvSpPr>
          <p:nvPr/>
        </p:nvSpPr>
        <p:spPr bwMode="auto">
          <a:xfrm>
            <a:off x="7812088" y="6584950"/>
            <a:ext cx="13319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pitchFamily="34" charset="0"/>
                <a:cs typeface="Arial" pitchFamily="34" charset="0"/>
              </a:defRPr>
            </a:lvl1pPr>
            <a:lvl2pPr marL="409575" defTabSz="820738">
              <a:defRPr>
                <a:solidFill>
                  <a:schemeClr val="tx1"/>
                </a:solidFill>
                <a:latin typeface="Arial" pitchFamily="34" charset="0"/>
                <a:cs typeface="Arial" pitchFamily="34" charset="0"/>
              </a:defRPr>
            </a:lvl2pPr>
            <a:lvl3pPr marL="820738" defTabSz="820738">
              <a:defRPr>
                <a:solidFill>
                  <a:schemeClr val="tx1"/>
                </a:solidFill>
                <a:latin typeface="Arial" pitchFamily="34" charset="0"/>
                <a:cs typeface="Arial" pitchFamily="34" charset="0"/>
              </a:defRPr>
            </a:lvl3pPr>
            <a:lvl4pPr marL="1230313" defTabSz="820738">
              <a:defRPr>
                <a:solidFill>
                  <a:schemeClr val="tx1"/>
                </a:solidFill>
                <a:latin typeface="Arial" pitchFamily="34" charset="0"/>
                <a:cs typeface="Arial" pitchFamily="34" charset="0"/>
              </a:defRPr>
            </a:lvl4pPr>
            <a:lvl5pPr marL="1641475" defTabSz="820738">
              <a:defRPr>
                <a:solidFill>
                  <a:schemeClr val="tx1"/>
                </a:solidFill>
                <a:latin typeface="Arial" pitchFamily="34" charset="0"/>
                <a:cs typeface="Arial" pitchFamily="34" charset="0"/>
              </a:defRPr>
            </a:lvl5pPr>
            <a:lvl6pPr marL="2098675" defTabSz="820738" fontAlgn="base">
              <a:spcBef>
                <a:spcPct val="0"/>
              </a:spcBef>
              <a:spcAft>
                <a:spcPct val="0"/>
              </a:spcAft>
              <a:defRPr>
                <a:solidFill>
                  <a:schemeClr val="tx1"/>
                </a:solidFill>
                <a:latin typeface="Arial" pitchFamily="34" charset="0"/>
                <a:cs typeface="Arial" pitchFamily="34" charset="0"/>
              </a:defRPr>
            </a:lvl6pPr>
            <a:lvl7pPr marL="2555875" defTabSz="820738" fontAlgn="base">
              <a:spcBef>
                <a:spcPct val="0"/>
              </a:spcBef>
              <a:spcAft>
                <a:spcPct val="0"/>
              </a:spcAft>
              <a:defRPr>
                <a:solidFill>
                  <a:schemeClr val="tx1"/>
                </a:solidFill>
                <a:latin typeface="Arial" pitchFamily="34" charset="0"/>
                <a:cs typeface="Arial" pitchFamily="34" charset="0"/>
              </a:defRPr>
            </a:lvl7pPr>
            <a:lvl8pPr marL="3013075" defTabSz="820738" fontAlgn="base">
              <a:spcBef>
                <a:spcPct val="0"/>
              </a:spcBef>
              <a:spcAft>
                <a:spcPct val="0"/>
              </a:spcAft>
              <a:defRPr>
                <a:solidFill>
                  <a:schemeClr val="tx1"/>
                </a:solidFill>
                <a:latin typeface="Arial" pitchFamily="34" charset="0"/>
                <a:cs typeface="Arial" pitchFamily="34" charset="0"/>
              </a:defRPr>
            </a:lvl8pPr>
            <a:lvl9pPr marL="3470275" defTabSz="820738"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1200" b="1"/>
              <a:t>Map 14-2, p. 373</a:t>
            </a:r>
          </a:p>
        </p:txBody>
      </p:sp>
    </p:spTree>
    <p:extLst>
      <p:ext uri="{BB962C8B-B14F-4D97-AF65-F5344CB8AC3E}">
        <p14:creationId xmlns:p14="http://schemas.microsoft.com/office/powerpoint/2010/main" val="4214371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Muslim Rule</a:t>
            </a:r>
            <a:endParaRPr lang="en-US" dirty="0"/>
          </a:p>
        </p:txBody>
      </p:sp>
      <p:sp>
        <p:nvSpPr>
          <p:cNvPr id="5" name="Content Placeholder 4"/>
          <p:cNvSpPr>
            <a:spLocks noGrp="1"/>
          </p:cNvSpPr>
          <p:nvPr>
            <p:ph idx="1"/>
          </p:nvPr>
        </p:nvSpPr>
        <p:spPr/>
        <p:txBody>
          <a:bodyPr/>
          <a:lstStyle/>
          <a:p>
            <a:r>
              <a:rPr lang="en-US" dirty="0" smtClean="0"/>
              <a:t>Began rule in Africa in 7</a:t>
            </a:r>
            <a:r>
              <a:rPr lang="en-US" baseline="30000" dirty="0" smtClean="0"/>
              <a:t>th</a:t>
            </a:r>
            <a:r>
              <a:rPr lang="en-US" dirty="0" smtClean="0"/>
              <a:t> century</a:t>
            </a:r>
          </a:p>
          <a:p>
            <a:r>
              <a:rPr lang="en-US" dirty="0" smtClean="0"/>
              <a:t>Trade increased</a:t>
            </a:r>
          </a:p>
          <a:p>
            <a:r>
              <a:rPr lang="en-US" dirty="0" smtClean="0"/>
              <a:t>Religion spread peacefully in majority of Africa</a:t>
            </a:r>
          </a:p>
          <a:p>
            <a:r>
              <a:rPr lang="en-US" dirty="0" smtClean="0"/>
              <a:t>1030: </a:t>
            </a:r>
            <a:r>
              <a:rPr lang="en-US" dirty="0" err="1" smtClean="0"/>
              <a:t>Takrur</a:t>
            </a:r>
            <a:r>
              <a:rPr lang="en-US" dirty="0" smtClean="0"/>
              <a:t> = first sub-Saharan state to adopt Islam</a:t>
            </a:r>
          </a:p>
          <a:p>
            <a:r>
              <a:rPr lang="en-US" dirty="0" smtClean="0"/>
              <a:t>Muslim Berbers</a:t>
            </a:r>
          </a:p>
          <a:p>
            <a:pPr lvl="1"/>
            <a:r>
              <a:rPr lang="en-US" dirty="0" smtClean="0"/>
              <a:t>1076: invade and cause fall of Ghana</a:t>
            </a:r>
          </a:p>
          <a:p>
            <a:pPr lvl="1"/>
            <a:r>
              <a:rPr lang="en-US" dirty="0" smtClean="0"/>
              <a:t>Destroy Nubia (Christian)</a:t>
            </a:r>
          </a:p>
          <a:p>
            <a:pPr lvl="1"/>
            <a:r>
              <a:rPr lang="en-US" dirty="0" smtClean="0"/>
              <a:t>Only Ethiopia resists Islam</a:t>
            </a:r>
          </a:p>
          <a:p>
            <a:endParaRPr lang="en-US" dirty="0" smtClean="0"/>
          </a:p>
          <a:p>
            <a:pPr lvl="1"/>
            <a:endParaRPr lang="en-US" dirty="0"/>
          </a:p>
        </p:txBody>
      </p:sp>
    </p:spTree>
    <p:extLst>
      <p:ext uri="{BB962C8B-B14F-4D97-AF65-F5344CB8AC3E}">
        <p14:creationId xmlns:p14="http://schemas.microsoft.com/office/powerpoint/2010/main" val="1094584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fontScale="92500"/>
          </a:bodyPr>
          <a:lstStyle/>
          <a:p>
            <a:endParaRPr lang="en-US" dirty="0"/>
          </a:p>
        </p:txBody>
      </p:sp>
      <p:sp>
        <p:nvSpPr>
          <p:cNvPr id="4" name="Content Placeholder 3"/>
          <p:cNvSpPr>
            <a:spLocks noGrp="1"/>
          </p:cNvSpPr>
          <p:nvPr>
            <p:ph sz="half" idx="2"/>
          </p:nvPr>
        </p:nvSpPr>
        <p:spPr/>
        <p:txBody>
          <a:bodyPr>
            <a:normAutofit fontScale="92500"/>
          </a:bodyPr>
          <a:lstStyle/>
          <a:p>
            <a:r>
              <a:rPr lang="en-US" dirty="0" err="1"/>
              <a:t>Malinke</a:t>
            </a:r>
            <a:r>
              <a:rPr lang="en-US" dirty="0"/>
              <a:t> </a:t>
            </a:r>
            <a:r>
              <a:rPr lang="en-US" dirty="0" smtClean="0"/>
              <a:t>leader (</a:t>
            </a:r>
            <a:r>
              <a:rPr lang="en-US" dirty="0" err="1" smtClean="0"/>
              <a:t>Mali</a:t>
            </a:r>
            <a:r>
              <a:rPr lang="en-US" dirty="0" smtClean="0"/>
              <a:t>)</a:t>
            </a:r>
            <a:endParaRPr lang="en-US" dirty="0"/>
          </a:p>
          <a:p>
            <a:r>
              <a:rPr lang="en-US" dirty="0"/>
              <a:t>Defeated </a:t>
            </a:r>
            <a:r>
              <a:rPr lang="en-US" dirty="0" err="1"/>
              <a:t>Takrur</a:t>
            </a:r>
            <a:r>
              <a:rPr lang="en-US" dirty="0"/>
              <a:t> and King </a:t>
            </a:r>
            <a:r>
              <a:rPr lang="en-US" dirty="0" err="1"/>
              <a:t>Sumanguru</a:t>
            </a:r>
            <a:r>
              <a:rPr lang="en-US" dirty="0"/>
              <a:t> ca. 1200</a:t>
            </a:r>
          </a:p>
          <a:p>
            <a:pPr lvl="1"/>
            <a:r>
              <a:rPr lang="en-US" dirty="0"/>
              <a:t>Both Muslim</a:t>
            </a:r>
          </a:p>
          <a:p>
            <a:pPr lvl="1"/>
            <a:r>
              <a:rPr lang="en-US" dirty="0"/>
              <a:t>Clash of magicians</a:t>
            </a:r>
          </a:p>
          <a:p>
            <a:r>
              <a:rPr lang="en-US" dirty="0"/>
              <a:t>Smaller army than </a:t>
            </a:r>
            <a:r>
              <a:rPr lang="en-US" dirty="0" err="1"/>
              <a:t>Takrur</a:t>
            </a:r>
            <a:r>
              <a:rPr lang="en-US" dirty="0"/>
              <a:t>, better tactics, magic</a:t>
            </a:r>
          </a:p>
          <a:p>
            <a:pPr lvl="1"/>
            <a:r>
              <a:rPr lang="en-US" dirty="0" err="1"/>
              <a:t>Sumanguru</a:t>
            </a:r>
            <a:r>
              <a:rPr lang="en-US" dirty="0"/>
              <a:t> wounded with magic arrow that robbed him of powers</a:t>
            </a:r>
          </a:p>
          <a:p>
            <a:endParaRPr lang="en-US" dirty="0"/>
          </a:p>
          <a:p>
            <a:pPr lvl="1"/>
            <a:endParaRPr lang="en-US" dirty="0"/>
          </a:p>
          <a:p>
            <a:pPr lvl="1"/>
            <a:endParaRPr lang="en-US" dirty="0"/>
          </a:p>
          <a:p>
            <a:endParaRPr lang="en-US" dirty="0"/>
          </a:p>
          <a:p>
            <a:endParaRPr lang="en-US" dirty="0"/>
          </a:p>
        </p:txBody>
      </p:sp>
      <p:pic>
        <p:nvPicPr>
          <p:cNvPr id="1028" name="Picture 4" descr="http://ecx.images-amazon.com/images/I/61E0bMWPhEL._SX258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599"/>
            <a:ext cx="4279243" cy="5414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672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Mali</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West Africa</a:t>
            </a:r>
          </a:p>
          <a:p>
            <a:r>
              <a:rPr lang="en-US" dirty="0" smtClean="0"/>
              <a:t>Largest, richest African state between 1200-1500</a:t>
            </a:r>
          </a:p>
          <a:p>
            <a:pPr lvl="1"/>
            <a:r>
              <a:rPr lang="en-US" dirty="0" smtClean="0"/>
              <a:t>Wealth depended on trans-Saharan trade and agriculture</a:t>
            </a:r>
          </a:p>
          <a:p>
            <a:pPr lvl="1"/>
            <a:r>
              <a:rPr lang="en-US" dirty="0" smtClean="0"/>
              <a:t>Controlled larger area than Ghana</a:t>
            </a:r>
          </a:p>
          <a:p>
            <a:pPr lvl="1"/>
            <a:r>
              <a:rPr lang="en-US" dirty="0" smtClean="0"/>
              <a:t>Upper Niger trade and gold fields</a:t>
            </a:r>
          </a:p>
          <a:p>
            <a:pPr lvl="1"/>
            <a:endParaRPr lang="en-US" dirty="0"/>
          </a:p>
        </p:txBody>
      </p:sp>
      <p:sp>
        <p:nvSpPr>
          <p:cNvPr id="5" name="Content Placeholder 4"/>
          <p:cNvSpPr>
            <a:spLocks noGrp="1"/>
          </p:cNvSpPr>
          <p:nvPr>
            <p:ph sz="half" idx="2"/>
          </p:nvPr>
        </p:nvSpPr>
        <p:spPr/>
        <p:txBody>
          <a:bodyPr>
            <a:normAutofit lnSpcReduction="10000"/>
          </a:bodyPr>
          <a:lstStyle/>
          <a:p>
            <a:endParaRPr lang="en-US"/>
          </a:p>
        </p:txBody>
      </p:sp>
      <p:pic>
        <p:nvPicPr>
          <p:cNvPr id="6" name="Picture 2" descr="https://upload.wikimedia.org/wikipedia/commons/thumb/8/8f/MALI_empire_map.PNG/1024px-MALI_empire_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86000"/>
            <a:ext cx="4281214"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10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Mansa Musa</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Ruled </a:t>
            </a:r>
            <a:r>
              <a:rPr lang="en-US" dirty="0" err="1" smtClean="0"/>
              <a:t>Mali</a:t>
            </a:r>
            <a:r>
              <a:rPr lang="en-US" dirty="0" smtClean="0"/>
              <a:t> from 1312-1337</a:t>
            </a:r>
          </a:p>
          <a:p>
            <a:r>
              <a:rPr lang="en-US" dirty="0" smtClean="0"/>
              <a:t>1324: Pilgrimage to Mecca</a:t>
            </a:r>
          </a:p>
          <a:p>
            <a:pPr lvl="1"/>
            <a:r>
              <a:rPr lang="en-US" dirty="0" smtClean="0"/>
              <a:t>Displayed personal wealth</a:t>
            </a:r>
          </a:p>
          <a:p>
            <a:pPr lvl="1"/>
            <a:r>
              <a:rPr lang="en-US" dirty="0" smtClean="0"/>
              <a:t>Wife, 500 ladies in waiting, slaves</a:t>
            </a:r>
          </a:p>
          <a:p>
            <a:pPr lvl="1"/>
            <a:r>
              <a:rPr lang="en-US" dirty="0" smtClean="0"/>
              <a:t>60,000 porters</a:t>
            </a:r>
          </a:p>
          <a:p>
            <a:pPr lvl="1"/>
            <a:r>
              <a:rPr lang="en-US" dirty="0" smtClean="0"/>
              <a:t>Caravan of camels</a:t>
            </a:r>
          </a:p>
          <a:p>
            <a:pPr lvl="1"/>
            <a:r>
              <a:rPr lang="en-US" dirty="0"/>
              <a:t>Mosques, schools</a:t>
            </a:r>
          </a:p>
          <a:p>
            <a:pPr lvl="1"/>
            <a:r>
              <a:rPr lang="en-US" dirty="0" smtClean="0"/>
              <a:t>Gifts</a:t>
            </a:r>
          </a:p>
          <a:p>
            <a:pPr lvl="2"/>
            <a:r>
              <a:rPr lang="en-US" dirty="0" smtClean="0"/>
              <a:t>80 </a:t>
            </a:r>
            <a:r>
              <a:rPr lang="en-US" dirty="0" err="1" smtClean="0"/>
              <a:t>pkg</a:t>
            </a:r>
            <a:r>
              <a:rPr lang="en-US" dirty="0" smtClean="0"/>
              <a:t> of gold (122 </a:t>
            </a:r>
            <a:r>
              <a:rPr lang="en-US" dirty="0" err="1" smtClean="0"/>
              <a:t>oz</a:t>
            </a:r>
            <a:r>
              <a:rPr lang="en-US" dirty="0" smtClean="0"/>
              <a:t> each)</a:t>
            </a:r>
          </a:p>
          <a:p>
            <a:pPr lvl="2"/>
            <a:r>
              <a:rPr lang="en-US" dirty="0" smtClean="0"/>
              <a:t>500 slaves w/ golden staffs</a:t>
            </a:r>
          </a:p>
          <a:p>
            <a:pPr lvl="2"/>
            <a:r>
              <a:rPr lang="en-US" dirty="0" smtClean="0"/>
              <a:t>Value of gold diminished in Cairo</a:t>
            </a:r>
          </a:p>
          <a:p>
            <a:pPr lvl="1"/>
            <a:endParaRPr lang="en-US" dirty="0" smtClean="0"/>
          </a:p>
          <a:p>
            <a:pPr lvl="2"/>
            <a:endParaRPr lang="en-US" dirty="0"/>
          </a:p>
        </p:txBody>
      </p:sp>
      <p:sp>
        <p:nvSpPr>
          <p:cNvPr id="5" name="Content Placeholder 4"/>
          <p:cNvSpPr>
            <a:spLocks noGrp="1"/>
          </p:cNvSpPr>
          <p:nvPr>
            <p:ph sz="half" idx="2"/>
          </p:nvPr>
        </p:nvSpPr>
        <p:spPr>
          <a:xfrm>
            <a:off x="4648200" y="5076824"/>
            <a:ext cx="4038600" cy="1628775"/>
          </a:xfrm>
        </p:spPr>
        <p:txBody>
          <a:bodyPr>
            <a:normAutofit fontScale="85000" lnSpcReduction="10000"/>
          </a:bodyPr>
          <a:lstStyle/>
          <a:p>
            <a:pPr marL="0" indent="0" algn="ctr">
              <a:buNone/>
            </a:pPr>
            <a:r>
              <a:rPr lang="en-US" dirty="0" smtClean="0"/>
              <a:t>80x122=9760 </a:t>
            </a:r>
            <a:r>
              <a:rPr lang="en-US" dirty="0" err="1" smtClean="0"/>
              <a:t>oz</a:t>
            </a:r>
            <a:endParaRPr lang="en-US" dirty="0" smtClean="0"/>
          </a:p>
          <a:p>
            <a:pPr marL="0" indent="0" algn="ctr">
              <a:buNone/>
            </a:pPr>
            <a:r>
              <a:rPr lang="en-US" dirty="0" smtClean="0"/>
              <a:t>9760x1162.70=</a:t>
            </a:r>
          </a:p>
          <a:p>
            <a:pPr marL="0" indent="0" algn="ctr">
              <a:buNone/>
            </a:pPr>
            <a:r>
              <a:rPr lang="en-US" dirty="0" smtClean="0"/>
              <a:t>$11,347,952.00</a:t>
            </a:r>
          </a:p>
          <a:p>
            <a:pPr marL="0" indent="0" algn="ctr">
              <a:buNone/>
            </a:pPr>
            <a:r>
              <a:rPr lang="en-US" dirty="0" smtClean="0"/>
              <a:t>(in just gold “bars”)</a:t>
            </a:r>
            <a:endParaRPr lang="en-US" dirty="0"/>
          </a:p>
        </p:txBody>
      </p:sp>
      <p:pic>
        <p:nvPicPr>
          <p:cNvPr id="12290" name="Picture 2" descr="Catalan Atlas BNF Sheet 6 Mansa Mu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827" y="1781175"/>
            <a:ext cx="4615173" cy="329565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flipV="1">
            <a:off x="4114800" y="4953000"/>
            <a:ext cx="1145547" cy="1114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982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err="1" smtClean="0"/>
              <a:t>Mali’s</a:t>
            </a:r>
            <a:r>
              <a:rPr lang="en-US" dirty="0" smtClean="0"/>
              <a:t> Decline</a:t>
            </a:r>
            <a:endParaRPr lang="en-US" dirty="0"/>
          </a:p>
        </p:txBody>
      </p:sp>
      <p:sp>
        <p:nvSpPr>
          <p:cNvPr id="3" name="Content Placeholder 2"/>
          <p:cNvSpPr>
            <a:spLocks noGrp="1"/>
          </p:cNvSpPr>
          <p:nvPr>
            <p:ph sz="half" idx="1"/>
          </p:nvPr>
        </p:nvSpPr>
        <p:spPr>
          <a:xfrm>
            <a:off x="457200" y="1295400"/>
            <a:ext cx="4038600" cy="4525963"/>
          </a:xfrm>
        </p:spPr>
        <p:txBody>
          <a:bodyPr/>
          <a:lstStyle/>
          <a:p>
            <a:r>
              <a:rPr lang="en-US" dirty="0" smtClean="0"/>
              <a:t>Mansa Suleiman</a:t>
            </a:r>
          </a:p>
          <a:p>
            <a:pPr lvl="1"/>
            <a:r>
              <a:rPr lang="en-US" dirty="0" smtClean="0"/>
              <a:t>1341-1360 (reign)</a:t>
            </a:r>
          </a:p>
          <a:p>
            <a:pPr lvl="1"/>
            <a:r>
              <a:rPr lang="en-US" dirty="0" smtClean="0"/>
              <a:t>Ibn Battuta</a:t>
            </a:r>
          </a:p>
          <a:p>
            <a:pPr lvl="1"/>
            <a:r>
              <a:rPr lang="en-US" dirty="0" smtClean="0"/>
              <a:t>“complete…safety”</a:t>
            </a:r>
          </a:p>
          <a:p>
            <a:r>
              <a:rPr lang="en-US" dirty="0" smtClean="0"/>
              <a:t>Could not prevent rebellion</a:t>
            </a:r>
          </a:p>
          <a:p>
            <a:r>
              <a:rPr lang="en-US" dirty="0" smtClean="0"/>
              <a:t>External threats</a:t>
            </a:r>
          </a:p>
          <a:p>
            <a:pPr lvl="1"/>
            <a:r>
              <a:rPr lang="en-US" dirty="0" smtClean="0"/>
              <a:t>1433: </a:t>
            </a:r>
            <a:r>
              <a:rPr lang="en-US" dirty="0" err="1" smtClean="0"/>
              <a:t>Tuaregs</a:t>
            </a:r>
            <a:r>
              <a:rPr lang="en-US" dirty="0" smtClean="0"/>
              <a:t> retake Timbuktu</a:t>
            </a:r>
          </a:p>
          <a:p>
            <a:pPr lvl="1"/>
            <a:endParaRPr lang="en-US" dirty="0"/>
          </a:p>
        </p:txBody>
      </p:sp>
      <p:sp>
        <p:nvSpPr>
          <p:cNvPr id="4" name="Content Placeholder 3"/>
          <p:cNvSpPr>
            <a:spLocks noGrp="1"/>
          </p:cNvSpPr>
          <p:nvPr>
            <p:ph sz="half" idx="2"/>
          </p:nvPr>
        </p:nvSpPr>
        <p:spPr>
          <a:xfrm>
            <a:off x="4648200" y="1295400"/>
            <a:ext cx="4038600" cy="4525963"/>
          </a:xfrm>
        </p:spPr>
        <p:txBody>
          <a:bodyPr/>
          <a:lstStyle/>
          <a:p>
            <a:r>
              <a:rPr lang="en-US" dirty="0" smtClean="0"/>
              <a:t>Upper Niger cities survived</a:t>
            </a:r>
          </a:p>
          <a:p>
            <a:pPr lvl="1"/>
            <a:r>
              <a:rPr lang="en-US" dirty="0" smtClean="0"/>
              <a:t>Epicenter moves to Sudan</a:t>
            </a:r>
          </a:p>
          <a:p>
            <a:pPr lvl="1"/>
            <a:r>
              <a:rPr lang="en-US" dirty="0" smtClean="0"/>
              <a:t>Manufacture/trade cities</a:t>
            </a:r>
          </a:p>
          <a:p>
            <a:pPr lvl="1"/>
            <a:r>
              <a:rPr lang="en-US" dirty="0" smtClean="0"/>
              <a:t>Cotton textiles, leather</a:t>
            </a:r>
          </a:p>
          <a:p>
            <a:pPr lvl="1"/>
            <a:r>
              <a:rPr lang="en-US" dirty="0" smtClean="0"/>
              <a:t>ISLAM</a:t>
            </a:r>
            <a:endParaRPr lang="en-US" dirty="0"/>
          </a:p>
        </p:txBody>
      </p:sp>
      <p:pic>
        <p:nvPicPr>
          <p:cNvPr id="13314" name="Picture 2" descr="http://gdb.voanews.com/F2409A59-A2D3-49A5-9F50-3B6A42B03F0A_w640_r1_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106861"/>
            <a:ext cx="48768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3825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Delhi Sultanate (India)</a:t>
            </a:r>
            <a:endParaRPr lang="en-US" dirty="0"/>
          </a:p>
        </p:txBody>
      </p:sp>
      <p:sp>
        <p:nvSpPr>
          <p:cNvPr id="3" name="Content Placeholder 2"/>
          <p:cNvSpPr>
            <a:spLocks noGrp="1"/>
          </p:cNvSpPr>
          <p:nvPr>
            <p:ph idx="1"/>
          </p:nvPr>
        </p:nvSpPr>
        <p:spPr/>
        <p:txBody>
          <a:bodyPr>
            <a:normAutofit/>
          </a:bodyPr>
          <a:lstStyle/>
          <a:p>
            <a:r>
              <a:rPr lang="en-US" dirty="0" smtClean="0"/>
              <a:t>12</a:t>
            </a:r>
            <a:r>
              <a:rPr lang="en-US" baseline="30000" dirty="0" smtClean="0"/>
              <a:t>th</a:t>
            </a:r>
            <a:r>
              <a:rPr lang="en-US" dirty="0" smtClean="0"/>
              <a:t> Century</a:t>
            </a:r>
          </a:p>
          <a:p>
            <a:pPr lvl="1"/>
            <a:r>
              <a:rPr lang="en-US" dirty="0" smtClean="0"/>
              <a:t>Turks capture Delhi in northern India</a:t>
            </a:r>
          </a:p>
          <a:p>
            <a:pPr lvl="1"/>
            <a:r>
              <a:rPr lang="en-US" dirty="0" smtClean="0"/>
              <a:t>“Freed” from idols and idol-worship (Hindu)</a:t>
            </a:r>
          </a:p>
          <a:p>
            <a:r>
              <a:rPr lang="en-US" dirty="0" smtClean="0"/>
              <a:t>Sultan </a:t>
            </a:r>
            <a:r>
              <a:rPr lang="en-US" dirty="0" err="1" smtClean="0"/>
              <a:t>Iltutmish</a:t>
            </a:r>
            <a:endParaRPr lang="en-US" dirty="0" smtClean="0"/>
          </a:p>
          <a:p>
            <a:pPr lvl="1"/>
            <a:r>
              <a:rPr lang="en-US" dirty="0" smtClean="0"/>
              <a:t>Conquest/establishment of large kingdom</a:t>
            </a:r>
          </a:p>
          <a:p>
            <a:pPr lvl="1"/>
            <a:r>
              <a:rPr lang="en-US" dirty="0" smtClean="0"/>
              <a:t>Recognition of Delhi Sultanate as Muslim state</a:t>
            </a:r>
          </a:p>
          <a:p>
            <a:pPr lvl="1"/>
            <a:r>
              <a:rPr lang="en-US" dirty="0" smtClean="0"/>
              <a:t>Declared his daughter, </a:t>
            </a:r>
            <a:r>
              <a:rPr lang="en-US" dirty="0" err="1" smtClean="0"/>
              <a:t>Raziya</a:t>
            </a:r>
            <a:r>
              <a:rPr lang="en-US" dirty="0" smtClean="0"/>
              <a:t>, heir</a:t>
            </a:r>
          </a:p>
          <a:p>
            <a:pPr lvl="2"/>
            <a:r>
              <a:rPr lang="en-US" dirty="0" smtClean="0"/>
              <a:t>Proved to be good ruler</a:t>
            </a:r>
          </a:p>
          <a:p>
            <a:pPr lvl="2"/>
            <a:r>
              <a:rPr lang="en-US" dirty="0" smtClean="0"/>
              <a:t>Dressed as a man</a:t>
            </a:r>
          </a:p>
          <a:p>
            <a:pPr lvl="2"/>
            <a:r>
              <a:rPr lang="en-US" dirty="0" smtClean="0"/>
              <a:t>Assassinated </a:t>
            </a:r>
          </a:p>
          <a:p>
            <a:pPr lvl="1"/>
            <a:endParaRPr lang="en-US" dirty="0" smtClean="0"/>
          </a:p>
          <a:p>
            <a:pPr lvl="1"/>
            <a:endParaRPr lang="en-US" dirty="0" smtClean="0"/>
          </a:p>
          <a:p>
            <a:endParaRPr lang="en-US" dirty="0"/>
          </a:p>
        </p:txBody>
      </p:sp>
      <p:pic>
        <p:nvPicPr>
          <p:cNvPr id="1026" name="Picture 2" descr="http://classconnection.s3.amazonaws.com/519/flashcards/1605519/jpg/spodek_delhi_sultanate13514742346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199" y="1600200"/>
            <a:ext cx="30765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974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a:t>
            </a:r>
            <a:endParaRPr lang="en-US" dirty="0"/>
          </a:p>
        </p:txBody>
      </p:sp>
      <p:sp>
        <p:nvSpPr>
          <p:cNvPr id="3" name="Content Placeholder 2"/>
          <p:cNvSpPr>
            <a:spLocks noGrp="1"/>
          </p:cNvSpPr>
          <p:nvPr>
            <p:ph sz="half" idx="1"/>
          </p:nvPr>
        </p:nvSpPr>
        <p:spPr/>
        <p:txBody>
          <a:bodyPr>
            <a:normAutofit fontScale="92500"/>
          </a:bodyPr>
          <a:lstStyle/>
          <a:p>
            <a:r>
              <a:rPr lang="en-US" dirty="0" err="1" smtClean="0"/>
              <a:t>Ala</a:t>
            </a:r>
            <a:r>
              <a:rPr lang="en-US" dirty="0" smtClean="0"/>
              <a:t>-</a:t>
            </a:r>
            <a:r>
              <a:rPr lang="en-US" dirty="0" err="1" smtClean="0"/>
              <a:t>ud</a:t>
            </a:r>
            <a:r>
              <a:rPr lang="en-US" dirty="0" smtClean="0"/>
              <a:t>-din </a:t>
            </a:r>
            <a:r>
              <a:rPr lang="en-US" dirty="0" err="1" smtClean="0"/>
              <a:t>Khalji</a:t>
            </a:r>
            <a:endParaRPr lang="en-US" dirty="0" smtClean="0"/>
          </a:p>
          <a:p>
            <a:pPr lvl="1"/>
            <a:r>
              <a:rPr lang="en-US" dirty="0" smtClean="0"/>
              <a:t>1296-1316</a:t>
            </a:r>
          </a:p>
          <a:p>
            <a:pPr lvl="1"/>
            <a:r>
              <a:rPr lang="en-US" dirty="0" smtClean="0"/>
              <a:t>Frontier raids, high taxes</a:t>
            </a:r>
          </a:p>
          <a:p>
            <a:pPr lvl="1"/>
            <a:r>
              <a:rPr lang="en-US" dirty="0" smtClean="0"/>
              <a:t>Network of spies</a:t>
            </a:r>
          </a:p>
          <a:p>
            <a:pPr lvl="1"/>
            <a:r>
              <a:rPr lang="en-US" dirty="0" smtClean="0"/>
              <a:t>1298: Annexed Gujarat</a:t>
            </a:r>
          </a:p>
          <a:p>
            <a:r>
              <a:rPr lang="en-US" dirty="0" smtClean="0"/>
              <a:t>Muhammad ibn </a:t>
            </a:r>
            <a:r>
              <a:rPr lang="en-US" dirty="0" err="1" smtClean="0"/>
              <a:t>Tughluq</a:t>
            </a:r>
            <a:endParaRPr lang="en-US" dirty="0" smtClean="0"/>
          </a:p>
          <a:p>
            <a:pPr lvl="1"/>
            <a:r>
              <a:rPr lang="en-US" dirty="0" smtClean="0"/>
              <a:t>1325-1351</a:t>
            </a:r>
          </a:p>
          <a:p>
            <a:pPr lvl="1"/>
            <a:r>
              <a:rPr lang="en-US" dirty="0" smtClean="0"/>
              <a:t>Received Ibn Battuta</a:t>
            </a:r>
          </a:p>
          <a:p>
            <a:pPr lvl="1"/>
            <a:r>
              <a:rPr lang="en-US" dirty="0" smtClean="0"/>
              <a:t>Expanded sultanate to largest size</a:t>
            </a:r>
          </a:p>
          <a:p>
            <a:pPr lvl="1"/>
            <a:r>
              <a:rPr lang="en-US" dirty="0" smtClean="0"/>
              <a:t>Religious toleration of Hindus</a:t>
            </a:r>
          </a:p>
          <a:p>
            <a:pPr lvl="1"/>
            <a:endParaRPr lang="en-US" dirty="0"/>
          </a:p>
        </p:txBody>
      </p:sp>
      <p:sp>
        <p:nvSpPr>
          <p:cNvPr id="4" name="Content Placeholder 3"/>
          <p:cNvSpPr>
            <a:spLocks noGrp="1"/>
          </p:cNvSpPr>
          <p:nvPr>
            <p:ph sz="half" idx="2"/>
          </p:nvPr>
        </p:nvSpPr>
        <p:spPr/>
        <p:txBody>
          <a:bodyPr>
            <a:normAutofit fontScale="92500"/>
          </a:bodyPr>
          <a:lstStyle/>
          <a:p>
            <a:r>
              <a:rPr lang="en-US" dirty="0"/>
              <a:t>Sultan </a:t>
            </a:r>
            <a:r>
              <a:rPr lang="en-US" dirty="0" err="1"/>
              <a:t>Firuz</a:t>
            </a:r>
            <a:r>
              <a:rPr lang="en-US" dirty="0"/>
              <a:t> Shah</a:t>
            </a:r>
          </a:p>
          <a:p>
            <a:pPr lvl="1"/>
            <a:r>
              <a:rPr lang="en-US" dirty="0" smtClean="0"/>
              <a:t>1351-1388</a:t>
            </a:r>
          </a:p>
          <a:p>
            <a:pPr lvl="1"/>
            <a:r>
              <a:rPr lang="en-US" dirty="0" smtClean="0"/>
              <a:t>Alienated Hindus</a:t>
            </a:r>
          </a:p>
          <a:p>
            <a:pPr lvl="1"/>
            <a:r>
              <a:rPr lang="en-US" dirty="0" smtClean="0"/>
              <a:t>Good relations with Muslims</a:t>
            </a:r>
            <a:endParaRPr lang="en-US" dirty="0"/>
          </a:p>
          <a:p>
            <a:endParaRPr lang="en-US" dirty="0"/>
          </a:p>
        </p:txBody>
      </p:sp>
      <p:pic>
        <p:nvPicPr>
          <p:cNvPr id="5" name="Picture 2" descr="http://classconnection.s3.amazonaws.com/519/flashcards/1605519/jpg/spodek_delhi_sultanate13514742346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733800"/>
            <a:ext cx="2074535"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800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and Legacy</a:t>
            </a:r>
            <a:endParaRPr lang="en-US" dirty="0"/>
          </a:p>
        </p:txBody>
      </p:sp>
      <p:sp>
        <p:nvSpPr>
          <p:cNvPr id="3" name="Content Placeholder 2"/>
          <p:cNvSpPr>
            <a:spLocks noGrp="1"/>
          </p:cNvSpPr>
          <p:nvPr>
            <p:ph idx="1"/>
          </p:nvPr>
        </p:nvSpPr>
        <p:spPr/>
        <p:txBody>
          <a:bodyPr/>
          <a:lstStyle/>
          <a:p>
            <a:r>
              <a:rPr lang="en-US" dirty="0" smtClean="0"/>
              <a:t>Fall</a:t>
            </a:r>
          </a:p>
          <a:p>
            <a:pPr lvl="1"/>
            <a:r>
              <a:rPr lang="en-US" dirty="0" smtClean="0"/>
              <a:t>By 1351-Southern India had established independent states from the Delhi Sultanate</a:t>
            </a:r>
          </a:p>
          <a:p>
            <a:pPr lvl="1"/>
            <a:r>
              <a:rPr lang="en-US" dirty="0" smtClean="0"/>
              <a:t>1338: Bengal leaves Sultanate</a:t>
            </a:r>
          </a:p>
          <a:p>
            <a:pPr lvl="1"/>
            <a:r>
              <a:rPr lang="en-US" dirty="0" smtClean="0"/>
              <a:t>1390: Gujarat gains independence</a:t>
            </a:r>
          </a:p>
          <a:p>
            <a:pPr lvl="1"/>
            <a:r>
              <a:rPr lang="en-US" dirty="0" smtClean="0"/>
              <a:t>1398: </a:t>
            </a:r>
            <a:r>
              <a:rPr lang="en-US" dirty="0" err="1" smtClean="0"/>
              <a:t>Timur</a:t>
            </a:r>
            <a:r>
              <a:rPr lang="en-US" dirty="0" smtClean="0"/>
              <a:t> the Lame (</a:t>
            </a:r>
            <a:r>
              <a:rPr lang="en-US" dirty="0" err="1" smtClean="0"/>
              <a:t>Timurlane</a:t>
            </a:r>
            <a:r>
              <a:rPr lang="en-US" dirty="0" smtClean="0"/>
              <a:t>) captures Delhi</a:t>
            </a:r>
          </a:p>
          <a:p>
            <a:r>
              <a:rPr lang="en-US" dirty="0" smtClean="0"/>
              <a:t>Legacy</a:t>
            </a:r>
          </a:p>
          <a:p>
            <a:pPr lvl="1"/>
            <a:r>
              <a:rPr lang="en-US" dirty="0" smtClean="0"/>
              <a:t>Development of centralized political authority</a:t>
            </a:r>
          </a:p>
          <a:p>
            <a:pPr lvl="1"/>
            <a:r>
              <a:rPr lang="en-US" dirty="0" smtClean="0"/>
              <a:t>Bureaucracy</a:t>
            </a:r>
          </a:p>
          <a:p>
            <a:pPr lvl="1"/>
            <a:r>
              <a:rPr lang="en-US" dirty="0" smtClean="0"/>
              <a:t>Food production, trade, common currency</a:t>
            </a:r>
            <a:endParaRPr lang="en-US" dirty="0"/>
          </a:p>
        </p:txBody>
      </p:sp>
      <p:pic>
        <p:nvPicPr>
          <p:cNvPr id="2050" name="Picture 2" descr="http://0.tqn.com/d/asianhistory/1/0/4/2/-/-/TimurReconstructWi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971800"/>
            <a:ext cx="19050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478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Tropics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Boundaries</a:t>
            </a:r>
          </a:p>
          <a:p>
            <a:pPr lvl="1"/>
            <a:r>
              <a:rPr lang="en-US" dirty="0" smtClean="0"/>
              <a:t>Tropic </a:t>
            </a:r>
            <a:r>
              <a:rPr lang="en-US" dirty="0"/>
              <a:t>of Cancer </a:t>
            </a:r>
          </a:p>
          <a:p>
            <a:pPr lvl="1"/>
            <a:r>
              <a:rPr lang="en-US" dirty="0" smtClean="0"/>
              <a:t>Equator </a:t>
            </a:r>
          </a:p>
          <a:p>
            <a:pPr lvl="1"/>
            <a:r>
              <a:rPr lang="en-US" dirty="0" smtClean="0"/>
              <a:t>Tropic of Capricorn</a:t>
            </a:r>
          </a:p>
          <a:p>
            <a:r>
              <a:rPr lang="en-US" dirty="0" smtClean="0"/>
              <a:t>Countries</a:t>
            </a:r>
          </a:p>
          <a:p>
            <a:pPr lvl="1"/>
            <a:r>
              <a:rPr lang="en-US" dirty="0" smtClean="0"/>
              <a:t>Majority of Africa</a:t>
            </a:r>
          </a:p>
          <a:p>
            <a:pPr lvl="1"/>
            <a:r>
              <a:rPr lang="en-US" dirty="0" smtClean="0"/>
              <a:t>Majority of India</a:t>
            </a:r>
          </a:p>
          <a:p>
            <a:pPr lvl="1"/>
            <a:r>
              <a:rPr lang="en-US" dirty="0" smtClean="0"/>
              <a:t>SE Asia</a:t>
            </a:r>
          </a:p>
          <a:p>
            <a:r>
              <a:rPr lang="en-US" dirty="0" smtClean="0"/>
              <a:t>Monsoon winds</a:t>
            </a:r>
          </a:p>
          <a:p>
            <a:pPr lvl="1"/>
            <a:r>
              <a:rPr lang="en-US" dirty="0" smtClean="0"/>
              <a:t>Southern moving winds bring dry seasons</a:t>
            </a:r>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8194" name="Picture 2" descr="http://savinnemosfriends.weebly.com/uploads/1/4/1/5/14158918/2745497.jpg?4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1679772"/>
            <a:ext cx="4914900" cy="3044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402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Ocean Trade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Indian Ocean divided into 2 </a:t>
            </a:r>
            <a:r>
              <a:rPr lang="en-US" dirty="0" smtClean="0"/>
              <a:t>sections</a:t>
            </a:r>
          </a:p>
          <a:p>
            <a:pPr lvl="1"/>
            <a:r>
              <a:rPr lang="en-US" dirty="0" smtClean="0"/>
              <a:t>Middle East to India</a:t>
            </a:r>
          </a:p>
          <a:p>
            <a:pPr lvl="1"/>
            <a:r>
              <a:rPr lang="en-US" dirty="0" smtClean="0"/>
              <a:t>India to SE Asia</a:t>
            </a:r>
          </a:p>
          <a:p>
            <a:pPr lvl="1"/>
            <a:r>
              <a:rPr lang="en-US" dirty="0" smtClean="0"/>
              <a:t>Ships could not make a voyage from ME to SE Asia</a:t>
            </a:r>
            <a:endParaRPr lang="en-US" dirty="0"/>
          </a:p>
          <a:p>
            <a:r>
              <a:rPr lang="en-US" dirty="0" smtClean="0"/>
              <a:t>Luxury goods</a:t>
            </a:r>
          </a:p>
          <a:p>
            <a:pPr lvl="1"/>
            <a:r>
              <a:rPr lang="en-US" dirty="0" smtClean="0"/>
              <a:t>Precious metals, gems</a:t>
            </a:r>
          </a:p>
          <a:p>
            <a:pPr lvl="1"/>
            <a:r>
              <a:rPr lang="en-US" dirty="0" smtClean="0"/>
              <a:t>Spices, textiles</a:t>
            </a:r>
          </a:p>
          <a:p>
            <a:r>
              <a:rPr lang="en-US" dirty="0" smtClean="0"/>
              <a:t>Bulk shipments</a:t>
            </a:r>
          </a:p>
          <a:p>
            <a:pPr lvl="1"/>
            <a:r>
              <a:rPr lang="en-US" dirty="0" smtClean="0"/>
              <a:t>Cotton, pepper, grain, horses</a:t>
            </a:r>
          </a:p>
        </p:txBody>
      </p:sp>
      <p:sp>
        <p:nvSpPr>
          <p:cNvPr id="4" name="Content Placeholder 3"/>
          <p:cNvSpPr>
            <a:spLocks noGrp="1"/>
          </p:cNvSpPr>
          <p:nvPr>
            <p:ph sz="half" idx="2"/>
          </p:nvPr>
        </p:nvSpPr>
        <p:spPr/>
        <p:txBody>
          <a:bodyPr>
            <a:normAutofit fontScale="92500" lnSpcReduction="10000"/>
          </a:bodyPr>
          <a:lstStyle/>
          <a:p>
            <a:endParaRPr lang="en-US" dirty="0"/>
          </a:p>
        </p:txBody>
      </p:sp>
    </p:spTree>
    <p:extLst>
      <p:ext uri="{BB962C8B-B14F-4D97-AF65-F5344CB8AC3E}">
        <p14:creationId xmlns:p14="http://schemas.microsoft.com/office/powerpoint/2010/main" val="1222187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http://www.lasalle.edu/%7Emcinneshin/wk11/images/maptrdbubbl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7708"/>
            <a:ext cx="8907489" cy="666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615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Ship Technology</a:t>
            </a:r>
            <a:endParaRPr lang="en-US" dirty="0"/>
          </a:p>
        </p:txBody>
      </p:sp>
      <p:sp>
        <p:nvSpPr>
          <p:cNvPr id="6" name="Text Placeholder 5"/>
          <p:cNvSpPr>
            <a:spLocks noGrp="1"/>
          </p:cNvSpPr>
          <p:nvPr>
            <p:ph type="body" idx="1"/>
          </p:nvPr>
        </p:nvSpPr>
        <p:spPr/>
        <p:txBody>
          <a:bodyPr/>
          <a:lstStyle/>
          <a:p>
            <a:r>
              <a:rPr lang="en-US" dirty="0" smtClean="0"/>
              <a:t>DHOWS</a:t>
            </a:r>
            <a:endParaRPr lang="en-US" dirty="0"/>
          </a:p>
        </p:txBody>
      </p:sp>
      <p:sp>
        <p:nvSpPr>
          <p:cNvPr id="3" name="Content Placeholder 2"/>
          <p:cNvSpPr>
            <a:spLocks noGrp="1"/>
          </p:cNvSpPr>
          <p:nvPr>
            <p:ph sz="half" idx="2"/>
          </p:nvPr>
        </p:nvSpPr>
        <p:spPr/>
        <p:txBody>
          <a:bodyPr>
            <a:normAutofit lnSpcReduction="10000"/>
          </a:bodyPr>
          <a:lstStyle/>
          <a:p>
            <a:r>
              <a:rPr lang="en-US" dirty="0" smtClean="0"/>
              <a:t>Malabar </a:t>
            </a:r>
            <a:r>
              <a:rPr lang="en-US" dirty="0"/>
              <a:t>Coast (SW India)</a:t>
            </a:r>
          </a:p>
          <a:p>
            <a:r>
              <a:rPr lang="en-US" dirty="0"/>
              <a:t>Cargo/passenger ships</a:t>
            </a:r>
          </a:p>
          <a:p>
            <a:r>
              <a:rPr lang="en-US" dirty="0"/>
              <a:t>Arabian Sea</a:t>
            </a:r>
          </a:p>
          <a:p>
            <a:r>
              <a:rPr lang="en-US" dirty="0" smtClean="0"/>
              <a:t>Sewn planks </a:t>
            </a:r>
          </a:p>
          <a:p>
            <a:r>
              <a:rPr lang="en-US" dirty="0" smtClean="0"/>
              <a:t>Capacity </a:t>
            </a:r>
            <a:r>
              <a:rPr lang="en-US" dirty="0"/>
              <a:t>of 400 tons by 1500</a:t>
            </a:r>
          </a:p>
          <a:p>
            <a:pPr lvl="1"/>
            <a:r>
              <a:rPr lang="en-US" dirty="0"/>
              <a:t>Small dhows: in sight of land</a:t>
            </a:r>
          </a:p>
          <a:p>
            <a:pPr lvl="1"/>
            <a:r>
              <a:rPr lang="en-US" dirty="0"/>
              <a:t>Large dhows: Red Sea to SE Asia in 2-4 months</a:t>
            </a:r>
          </a:p>
          <a:p>
            <a:pPr lvl="1"/>
            <a:r>
              <a:rPr lang="en-US" dirty="0"/>
              <a:t>Majority transferred to junks in India</a:t>
            </a:r>
          </a:p>
          <a:p>
            <a:endParaRPr lang="en-US" dirty="0"/>
          </a:p>
        </p:txBody>
      </p:sp>
      <p:sp>
        <p:nvSpPr>
          <p:cNvPr id="7" name="Text Placeholder 6"/>
          <p:cNvSpPr>
            <a:spLocks noGrp="1"/>
          </p:cNvSpPr>
          <p:nvPr>
            <p:ph type="body" sz="quarter" idx="3"/>
          </p:nvPr>
        </p:nvSpPr>
        <p:spPr/>
        <p:txBody>
          <a:bodyPr/>
          <a:lstStyle/>
          <a:p>
            <a:r>
              <a:rPr lang="en-US" dirty="0" smtClean="0"/>
              <a:t>JUNKS</a:t>
            </a:r>
            <a:endParaRPr lang="en-US" dirty="0"/>
          </a:p>
        </p:txBody>
      </p:sp>
      <p:sp>
        <p:nvSpPr>
          <p:cNvPr id="8" name="Content Placeholder 7"/>
          <p:cNvSpPr>
            <a:spLocks noGrp="1"/>
          </p:cNvSpPr>
          <p:nvPr>
            <p:ph sz="quarter" idx="4"/>
          </p:nvPr>
        </p:nvSpPr>
        <p:spPr/>
        <p:txBody>
          <a:bodyPr/>
          <a:lstStyle/>
          <a:p>
            <a:r>
              <a:rPr lang="en-US" dirty="0"/>
              <a:t>Largest, most technologically advanced ship</a:t>
            </a:r>
          </a:p>
          <a:p>
            <a:r>
              <a:rPr lang="en-US" dirty="0" smtClean="0"/>
              <a:t>Dominated Indian Ocean / South China Sea</a:t>
            </a:r>
          </a:p>
          <a:p>
            <a:r>
              <a:rPr lang="en-US" dirty="0" smtClean="0"/>
              <a:t>Nailed planks</a:t>
            </a:r>
          </a:p>
          <a:p>
            <a:r>
              <a:rPr lang="en-US" dirty="0" smtClean="0"/>
              <a:t>Up to 12 sails, 1000 crew</a:t>
            </a:r>
            <a:endParaRPr lang="en-US" dirty="0"/>
          </a:p>
        </p:txBody>
      </p:sp>
      <p:sp>
        <p:nvSpPr>
          <p:cNvPr id="9" name="AutoShape 2" descr="data:image/jpeg;base64,/9j/4AAQSkZJRgABAQAAAQABAAD/2wCEAAkGBxQTEhQUEhQWFhUVFRUYFRUXGBYUFBQUFBgXGBUVFBgYHCggGholHBQVIjEhJSkrLi4uFx8zODMsNygtLisBCgoKDg0OGhAQGywkHyQsLCwsLCwsLCwsLCwsLCwsLCwsLCw0LCwsLCwsLCwsLCwsLCwsLCwsLCwsLCwsLCwsLP/AABEIAMIBAwMBIgACEQEDEQH/xAAbAAABBQEBAAAAAAAAAAAAAAAAAQIDBAUGB//EADwQAAEDAgIHBQcCBgIDAQAAAAEAAhEDIQQxBRJBUWFxgSIykbHwBhMUQqHB0VLxFSNicoLhM6JDkrIH/8QAGQEBAAMBAQAAAAAAAAAAAAAAAAECAwQF/8QAIhEBAQACAgMAAgMBAAAAAAAAAAECERIxAxMhQVEiMmGR/9oADAMBAAIRAxEAPwD3FCEIElEqlpDMdVUhUueqtMdtiUSscBGqo9ieDYlErH1UQnsOLYlErGQo9hwbMolY8JIU+w4tmUSsaE1R7Dg25RKxESp9hwbcolYetxSynsOLblErElEp7Di25RKxClhR7Di2pRKxAlhT7Di2pRKxYSQnsOLblErDKAFHsOLclErDKVnebzHmp9hxbiEIWigQhCAQhCCjpDMdVVhW9IC4VVYZ9tMejYSwlSQqrCEkJ0IIQNSQnwmlEETDUSvKgc5EWp9dNNRQl6Zr8VKOSY1k33vBV3OUWIxTWNLnGAMyivJc96kbiQRIMjeLrnG4h2IfBltIHu5OeL9/gYy3G+5ZGOx9aliarGPIaCC1nywQCYHEz4qnOa21w8eWeXGdu796pBVWNozSLarAQRPzN3FW2VwciDGcEE9Vdnuy6rQFQJweFRFRPFRNHJclKFUFRTU6nFNJ5JYRCQuStMosSEkJ8IhBHCc0docwlSt7w5hBshCELoZBCEIBCEIKeOzHVVVaxuY6qssc+2k6IhKklVSE6FCaiTXvM2RG0jzCrvch7rqCq9NK3IOeo9dIXJsopsa5TZQ5ZWltK+67DBrVSLNOTR+p52BRbJN0ktuk+k9KtotE3c6Q1g7zj+Fg1HuqHXrESLtYO4zlvd/UqzaZDy9513OzfF/7Y2N5dVZYRFvXVcefluTqw8cjX0KM+A8/2+q53TNQfFOByJaHRnqjMeIXTaG7p6fcrOqaA9691VzyC42AAyFu1fbnaFvMbfHJEeLPHHyW5OWLgHyDZ1xwHW+0Lb0Vh8P2S+qQ4/LJYBzcL+BCixfs1VJAAB3OBiB1utTB+zLQB7x2twFvE/sq445b3p2eXzeO465f8brXgjskEcL5Jwco6FAMaGtEAbApIXS8m9nh5UzCVWansqIRepXVgBVKVSFMKqNZUqRR+8T2ZKE7KlbmOYSJWZjmES2EICF0MghCEAhCEFTHbFVVnHbFWWOXbSdEKhqOUr8lWqqpUbnpHVEFMcUUI56ak9BIpVCQFK4rE03pv3bhSpdqq7/1pg/M/wCtuCi3RJu6h2nNM+7/AJdMa1ZwsNjB+p+7hvWNhcOGSZLnOu97rlx+w3BJhsLqy4nWe4y5xMlx3lTAri8mfJ14YcQ4XSNpgmSOuXK6cGerq7g6E7P3ss5FrVvB9xwEzAjfJy81eoMgDkqlJ3ajlPSQPqQroXfh/WOPLulhCAEpV1SEppcPBFVwaCSYA2mwELlsfpF2IlrJFHfcOq8tzPPkq55zGLY43Kr1TSJrP91Rdq0769XaY+WlaDe2t4cN+kwNEAQBuWDoSjBGQAsBuA/2AugaVXxZXKbq3kkl1D2uTwVG0Kem2VorEtJqmATGCE8o0hErMxzCRKzMcwoiWwhCF0MghCEAhCEFTHbFVlWsbs6qoQscu2k6IVDUspSVXruVCoHOUdQ2MZwY57AU4prgpUYTfaECzqZkZ6pkcVMzTrHEDVfcxYaxnkLqli9FA4ktLtUVQXNgSSRAqNk23HqUaSxbMMBToNBquy2kD9bznCy3lO66MvVZ8n1Y03pcs/l0RNQjM5UxvcN+4LHw+FDQZkucZc45k7/WUJuDw2rJJlziSXbSePLJWxyXPn5LlU4YcYYyRmJG/b4bU9omCOKlp0vWSsChMeYt62Kuk7FDDz68Vap0vp6+6fRa5uwOG2LHwP5TnVR6tnkp0g33cVRadZvH5P8Abh4K9CqA9oHY0f8A1vHNo8VLXxLWQXmA5zWg/wBTjDfrtXX4r/Fz5z+SaE2s8NBc4gAZk2AHFLXeGgucYAEknIAZritI412MJgltAGBFi87XGdl7epnPPjEY4bqxjca7EutIojIbapG0/wBM7NqYBu8OXknsyAMc9nX8J9BkkR69fdceWVrpkkaehwZFt62VTwNLVA/yn10V2F1eH+rn8v8AYtMq9ScAFQhT01qrKtl4Tgqyna9Gkp0JWC45hIlZmOYRLXQhC3ZBCEIBCEIKeONx1VUq1jsx1VQlY5dtJ0je5QVRxUzlGqoqAjikIUpVPSeObRYXO5AbXE5AKL8Rpge3OIik0McRVDw5mrOtA7xEcCsTQMOb7wnWqOPacTOX6ZOUflW6Wu55q1O87IHJrdwKzcNS91XLROq7tDkZM9L9FzZ5cm+GPGNotgk+ipaVOb3t+U+k3xtyvl0V2lQHrhvWMn7WtMoUZ2W/2rJy9egnaw8Nn3Q1p3Z+oVgNdIQDI/PklYIy2prjAndP7fQIhFToi5EzsAJAOrkIy2KfH0W1Kbmk9ktz3cQmUhqwOGZ4ZrmfaDShqu+GpWAMVHjd+kdDda+PPW9qZ4234zammqmKIouMU2WcQZFYtMAk2iReLzfpq02ANEZWELMxeEFLUe2zWgNdwaO67mD5rTwwJzi2ceYWeWXJeTSamPXS6vYKhHa9c0mEo3kz1G7gr7bqJBPQF5km+VtojdxCuhUaf7fYK4H2BBt9F0+G/GPkn1K1inpMAUDHqyHrZWF1UyLp4KJULHNTmG45hNTmZjmFI1whCFuzCEIQCEIQU8fmORVJyuaQNx1VJ6xy7XnRk8EwpYSKoY9wAJNgBJPALiMViviarn5U6ZIpjaTkX8DuWj7U44vcMPTOZHvTNw07BG1UcLQ1YYBYC05wNhXP5c9/I0wx19S02TFlDpfB61MPAg0zrTHyjvT4A9FrUcMYHr1tVwBoEb81lIvtl6OYC1pF7S2TeD8u4gfaVdw2JD5ABDmWc0iCNtt4O8LHwINOpUw4Hd7dHZ2TsB+nTitOpRNQBws4bs7fLNlNFl9Oee/d6lAqwIdHMZX2nd5WTaDiRnrbCHWNpvP+lLSeJjK2Wz8KJNCL3oMFskEbuMDNI8GQIzI2jgSc+AUnu79m3S08R02QquPxgpte98AMG+094/bxUwZmntJvpxTZBqPMNvOqNriIy/0s7R+BDBmS495xzMlQ6PY+pUfWqDtv7o/SzY3nv48lu0MEfW3kq39JQHDB7S0iZBBncc1FoohmtTqd+kQObM2u42zW2yjGX+1maZApVGVxmDqvFpcx1hI4FRBqsh2zdbdyThSP6v8AHMflR0aotEkES2xu3d9c/wAq1mAQDfgQfLNX439K7iAOdmA08SSInhBVzBscBBAGdmkkCbg3AzUQou/SfCFZY/VsZvbI9DK08e5fsVz1YstanApgPiPUpSuhkeCnsUYTm+vFSnacFK3vDmExhT25jmFCWwhCF0MwhCEAhCEFPHbFScVcx+Y6qk4LHLtedGrP05pEUKTqhEkWaN7jkFYxzqgbNINLpycSARuBGRXBaf8AaL+ewYujVptZJDWlrgXbyXQCLiIlZ3pMX9E4IyXPPaeZJOZJ+34Wsyi0C8dTG8/dY2H9scABfXFvmE/Sfsp8T7Z4Q0nCjVh5ENhjhBO0S2LZ9FlPH/q/K/ppsc4Duufcd1pbtz7UAgbwehVgU3bGn/qPusR/tjSLKbmOEkj3jTYtaDBF9+Y4KWl7UtLAdalrGp3dYSKM3mSO3Eq3DFG6h9qWvbqVg29K7iHSSw52i975/KVo0C4hr2hmo8T3zbf8vPwO5RO0tSrB4L6erJDe03tsIlpvvuP8uSzPZLSLGGphaj2ww61JxcILDBHaNrSPBTwxN1vYnC1Z1mtZ/wCzjfeBqX4jaOOa02PcILGE7RrGD/UOzcFT0tJU8veMtl2m5ePqyirYukDPvWATbtNlhPCe6bSP3E+vFHKg4V4Bi3AO1h4PAjxC5DHl2Lq+7AcGUnTVNoc/NrbE5DVnjC6HTummil7um+n72oQwDXbqic3E/pAm6wKOIZhT7n3uvIEuaA4e877nkfMXAlufRVvjn4TMmvSohgGqxzyPma0lo4TEeZVmlfN7Rva2J6l1/oE32f0x71zyTZ0OY0/IB2SNxvuVrTGk2tGo0gudG4xPO05quXjxk3anld6JgqjGuIc4Xu1ziOrdyTSONw9w6oyHNLXAQ4xs7IuuVxGJDJiQ4ybapOrvtJJzifssStWe491wBzjN39xi6pj5bJqRbhtvYXTzqQbThzmMqHVIycwjIg7pnmtPRHtNTbTGv7y1u0NYkQIJI2za+wBcO7DOjuPN+Ij6JK2FJF2vsNkj7KfbYm4R1tX2oh2q0ucA7XDrDWt3CM9WZ2TcXO3TwXtRREh73uBJN2yQSe7YC3TxXBOw0i7H3tOXD9PEeKlpaLgZOEnNxDhfKLDzT3U4R249qqDT2XPIkCCx0xti2zPx69Dg8U2q0PYZaZg38jyXnOidEGo/3bYme0TkIsSfxxXpGCwwpsaxuTR47z1N1r48rl9rPOSJ05MBTwtVD2BPbmOYTGJ7O8OYRLYQkCVbswhCEAhCEFLH5jqsrHVnNEtAPiVrY/Z1VCvTkes1jn2vOmG7SdXY1vgZ81XxlV1VhZVoMqM2gzHSSrtXWbsHP/cKnVeSZ7PWXfeyxtqNuG077IAyaAazOKb3Ejo7PxlcVjsM6kQK1LVInPWAI3tMwei9rdQeZh34+mxVMTojWEVQHA5hzQQRntTd/S0zeLMe0ZNIHAkm3McfNTsqNa6weCMr/UiF6BpL2Dw9R2s1z6X9IgtJ5G48VDgf/wA9Z/5qjnD+iG2B2uIJnkjSZxxJqjIudvyv0vncp2HeNYAFztzQDfLNehO0Lgj2RhZIzBqPaSdt9v7K5gGUKAcWYbU/qaQ59xtJGtHVRuHKOBxJDIlhbrCQHAttNiAdmfiE+i1huWtO+++OHBdVpTA4d9QB1Go95bnrAyMokkAKbC+zmGaARRdrwbOIc0ZRcxew2bCqfC5RybGNmWDK+Z5Fu6Oanbqx3AMtxufPZ4K+32ZqOfrCuGs1iI1RrQRshxCsYr2VeD/LrAC3fEmOEQJVdbTyjI900zLROwgN855IbhGjvXFrW2C+S16PsrU1O1WbrbIYdXxmUo9mK1pqMjgHT/pRxpc8WD8IybMG39P5QMMyT2R+2666U+yxOVZvHs/XNMdoXD03ar68uLczrNbxIjnvITjkTPFz9RtMbAIsTsnxVOvXoCbAyLwJ+k8107vZeg63vzfLVLSOdwVEz2LwkQ6pUcQb3GZ36rVMw/Z7Mfw5rCaaoU7hji69+myStTDaeFZ4bSpOB2FzgAJ2kgXOexGJ9gpJNKuI2BzZI4EzzUmB9iq1J7Xsqt1mn9NjsIN9qt68b9L5Y6nQuMfQbqtiTm4tmeAur7tNViYDmjo0HzVRlKqM2tgbibkeSHB15AHWVbeo5921cbjaxzqH/oB9ArGELi673H/J3lKp0jvW3gKQj7+uatjKbaWFEQrbe8OYVeixWG5jmFovOmwhCF0MwhCEAhCEFPHZjqqqs4/MdVVCxy7aTpVxtEkQucxtN7creWW8rrlBVoAqlm1bPy89xnxDo/mOgG2ccoHLb9VLh8LigZ98QIF9Yu5y1y66to9hOQk5yB63qnWwZZdoaRusFSwYtZuIP/kaY/pDZPGBkqr3V2957W8nF30ha1VlQ7A3ZIMHyKQYXa6HGOfS6prfR0xaOl6XdrGQNuqDGed53LQ/iOEDbOkcKdT6y2IVh2iRm0AfnwVLEaLcbRbZBgjnKtNi5UwFOr2mukECCxxv1abKDE4Kmy7rgfqJdf8Aym6zaegS1+tFyTJ1gwxJ/SL/AEV9mjHTYxb+45bZzsc1bURTMNjqbzqNz2AjVnlxVitgA7vcL7RG/wAVB/AWkme1uyEeoUWJ0dXaf5b36oHd1g6DsADgfNQiRG6lUpmznBvMuHhPBPp1apf3mkEHMERHgZ9XTWuxAB7MkfrIA2fpHqFaqaQNP/lYdXY4QWnfM5JbL8W+kBdtDeknPpfYlxWEDwJtHCR1S4fGh4lrSB/aR62JcRTqOsDE8wqyQqmzAM2ESLHV1h0N1coYVobACr/wOY1nEkcBKlOjWiAbgcdtku0I6mimk5kjdKZ8CNjyDsBe4C3CVcuBe30Vepo7WMk9d/2VbP8AE7qq+lWb3RPEHfme0VLhqdeZfDRzB+gtsTqeCc3J5zyk+RkKdtKo4iSfG30CmfPgt4akZ+8Zxkt/CUzAB9WWbovCEff91v0m2WmETorGwpG94cwkStzHMLRLYQhC3ZhCEIBCEIKOkMx1VSVc0hmOqqLDPtpj0SU5IhVSHsB4qM4cXUspQpFCrghu9bFTrYYjJoP34/RbkJhp+iosV0wTIHd8lXxNd0dkHrl4fZdK+kCq9bAtIUXG6+GnFYnE4oCQymb7jMdHKjUxuLI7LdXeAADOdpPq671+jQq9TRAMZft+6r/KI4uLw9fFRHvnDhF4/uF45EqWp8QD/wArjFxJ1r5ReV1n8DHqU4aJ2KsmSdOWfpGu1omHuM5i8/mFkt0viw/uhwObSA5sDdq3ac13/wDC+I8PW5RVtDA7AdqtZe0acfidP1Q3s0WgwJlxieFvNVqntDiNT/jbrHaNbxgAx4rs6ns+3cI9bkw+zgE6oBnOSfxKrOX6TxcXhtNYhwg5/wBva4XNvJKKmJJBcXbxqwczw4Luaeh4zAy+yss0S39hCXf4NOTpYd2rBJdzzPn5KM6LcTl/2j7LuGYNoyH56qVmEGcbreuaj1rOXwGiXAXA6kn6FbWF0eBAvt9HitUUgn6oV549CNlED8KSEqRaBErO8OYSJW5jmEGwhCF0MghCEAhCEFLH7OqqrUqUgc0z4Zu5Z5YW1eZaZxSrQ+GbuR8M3co9dOTPARC0fhm7kfDt3JwpyZ4KIV/4Zu5L8O3cnCnJnkKji6dQ1KbmzqsMkSO2HWM3+UX4lb3w7dyPh27k4U5ORbhK4pvYJBf3XawOoJeTm6ZiLg7RYQVao0apqteQWgtbrjXls6pmADv1dl/Po/hm7kvw7dycKcnN42hUNXWYHRqtAdrwwO1pJLZv2bZXVWlg6w2P+b59hra2r3z2jTkA2jKd3XfDt3I+GbuU8KcnKYjB14DqZgjXhrnnIHWptdBIJN2k3s7bC1qNLVaG3MACTcmNpJzWp8M3d9Sj4Zu5RwpyZuqlDVo/DN3I+GbuThTkzg1C0fhm7kfDN3JwpyZyFo/Ct3eaPhm7k4U5M9IVo/DN3eaPhW7vNOFOTNSrR+Fbu80fCt3eacKcmalaLjmFo/Ct3eaaaLBnA6pwpyWEJnvW7x4hHvRvHiFqoehEoQCEIQCEIQCEIQCEIQCEIQCEIQCEIQCEIQCEIQCEIQCEIQCEIQCEIQCEIQCQhCECao3I1RuCEIBCEIP/2Q=="/>
          <p:cNvSpPr>
            <a:spLocks noChangeAspect="1" noChangeArrowheads="1"/>
          </p:cNvSpPr>
          <p:nvPr/>
        </p:nvSpPr>
        <p:spPr bwMode="auto">
          <a:xfrm>
            <a:off x="155575" y="-13716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data:image/jpeg;base64,/9j/4AAQSkZJRgABAQAAAQABAAD/2wCEAAkGBxQTEhQUEhQWFhUVFRUYFRUXGBYUFBQUFBgXGBUVFBgYHCggGholHBQVIjEhJSkrLi4uFx8zODMsNygtLisBCgoKDg0OGhAQGywkHyQsLCwsLCwsLCwsLCwsLCwsLCwsLCw0LCwsLCwsLCwsLCwsLCwsLCwsLCwsLCwsLCwsLP/AABEIAMIBAwMBIgACEQEDEQH/xAAbAAABBQEBAAAAAAAAAAAAAAAAAQIDBAUGB//EADwQAAEDAgIHBQcCBgIDAQAAAAEAAhEDIQQxBRJBUWFxgSIykbHwBhMUQqHB0VLxFSNicoLhM6JDkrIH/8QAGQEBAAMBAQAAAAAAAAAAAAAAAAECAwQF/8QAIhEBAQACAgMAAgMBAAAAAAAAAAECERIxAxMhQVEiMmGR/9oADAMBAAIRAxEAPwD3FCEIElEqlpDMdVUhUueqtMdtiUSscBGqo9ieDYlErH1UQnsOLYlErGQo9hwbMolY8JIU+w4tmUSsaE1R7Dg25RKxESp9hwbcolYetxSynsOLblErElEp7Di25RKxClhR7Di2pRKxAlhT7Di2pRKxYSQnsOLblErDKAFHsOLclErDKVnebzHmp9hxbiEIWigQhCAQhCCjpDMdVVhW9IC4VVYZ9tMejYSwlSQqrCEkJ0IIQNSQnwmlEETDUSvKgc5EWp9dNNRQl6Zr8VKOSY1k33vBV3OUWIxTWNLnGAMyivJc96kbiQRIMjeLrnG4h2IfBltIHu5OeL9/gYy3G+5ZGOx9aliarGPIaCC1nywQCYHEz4qnOa21w8eWeXGdu796pBVWNozSLarAQRPzN3FW2VwciDGcEE9Vdnuy6rQFQJweFRFRPFRNHJclKFUFRTU6nFNJ5JYRCQuStMosSEkJ8IhBHCc0docwlSt7w5hBshCELoZBCEIBCEIKeOzHVVVaxuY6qssc+2k6IhKklVSE6FCaiTXvM2RG0jzCrvch7rqCq9NK3IOeo9dIXJsopsa5TZQ5ZWltK+67DBrVSLNOTR+p52BRbJN0ktuk+k9KtotE3c6Q1g7zj+Fg1HuqHXrESLtYO4zlvd/UqzaZDy9513OzfF/7Y2N5dVZYRFvXVcefluTqw8cjX0KM+A8/2+q53TNQfFOByJaHRnqjMeIXTaG7p6fcrOqaA9691VzyC42AAyFu1fbnaFvMbfHJEeLPHHyW5OWLgHyDZ1xwHW+0Lb0Vh8P2S+qQ4/LJYBzcL+BCixfs1VJAAB3OBiB1utTB+zLQB7x2twFvE/sq445b3p2eXzeO465f8brXgjskEcL5Jwco6FAMaGtEAbApIXS8m9nh5UzCVWansqIRepXVgBVKVSFMKqNZUqRR+8T2ZKE7KlbmOYSJWZjmES2EICF0MghCEAhCEFTHbFVVnHbFWWOXbSdEKhqOUr8lWqqpUbnpHVEFMcUUI56ak9BIpVCQFK4rE03pv3bhSpdqq7/1pg/M/wCtuCi3RJu6h2nNM+7/AJdMa1ZwsNjB+p+7hvWNhcOGSZLnOu97rlx+w3BJhsLqy4nWe4y5xMlx3lTAri8mfJ14YcQ4XSNpgmSOuXK6cGerq7g6E7P3ss5FrVvB9xwEzAjfJy81eoMgDkqlJ3ajlPSQPqQroXfh/WOPLulhCAEpV1SEppcPBFVwaCSYA2mwELlsfpF2IlrJFHfcOq8tzPPkq55zGLY43Kr1TSJrP91Rdq0769XaY+WlaDe2t4cN+kwNEAQBuWDoSjBGQAsBuA/2AugaVXxZXKbq3kkl1D2uTwVG0Kem2VorEtJqmATGCE8o0hErMxzCRKzMcwoiWwhCF0MghCEAhCEFTHbFVlWsbs6qoQscu2k6IVDUspSVXruVCoHOUdQ2MZwY57AU4prgpUYTfaECzqZkZ6pkcVMzTrHEDVfcxYaxnkLqli9FA4ktLtUVQXNgSSRAqNk23HqUaSxbMMBToNBquy2kD9bznCy3lO66MvVZ8n1Y03pcs/l0RNQjM5UxvcN+4LHw+FDQZkucZc45k7/WUJuDw2rJJlziSXbSePLJWxyXPn5LlU4YcYYyRmJG/b4bU9omCOKlp0vWSsChMeYt62Kuk7FDDz68Vap0vp6+6fRa5uwOG2LHwP5TnVR6tnkp0g33cVRadZvH5P8Abh4K9CqA9oHY0f8A1vHNo8VLXxLWQXmA5zWg/wBTjDfrtXX4r/Fz5z+SaE2s8NBc4gAZk2AHFLXeGgucYAEknIAZritI412MJgltAGBFi87XGdl7epnPPjEY4bqxjca7EutIojIbapG0/wBM7NqYBu8OXknsyAMc9nX8J9BkkR69fdceWVrpkkaehwZFt62VTwNLVA/yn10V2F1eH+rn8v8AYtMq9ScAFQhT01qrKtl4Tgqyna9Gkp0JWC45hIlZmOYRLXQhC3ZBCEIBCEIKeONx1VUq1jsx1VQlY5dtJ0je5QVRxUzlGqoqAjikIUpVPSeObRYXO5AbXE5AKL8Rpge3OIik0McRVDw5mrOtA7xEcCsTQMOb7wnWqOPacTOX6ZOUflW6Wu55q1O87IHJrdwKzcNS91XLROq7tDkZM9L9FzZ5cm+GPGNotgk+ipaVOb3t+U+k3xtyvl0V2lQHrhvWMn7WtMoUZ2W/2rJy9egnaw8Nn3Q1p3Z+oVgNdIQDI/PklYIy2prjAndP7fQIhFToi5EzsAJAOrkIy2KfH0W1Kbmk9ktz3cQmUhqwOGZ4ZrmfaDShqu+GpWAMVHjd+kdDda+PPW9qZ4234zammqmKIouMU2WcQZFYtMAk2iReLzfpq02ANEZWELMxeEFLUe2zWgNdwaO67mD5rTwwJzi2ceYWeWXJeTSamPXS6vYKhHa9c0mEo3kz1G7gr7bqJBPQF5km+VtojdxCuhUaf7fYK4H2BBt9F0+G/GPkn1K1inpMAUDHqyHrZWF1UyLp4KJULHNTmG45hNTmZjmFI1whCFuzCEIQCEIQU8fmORVJyuaQNx1VJ6xy7XnRk8EwpYSKoY9wAJNgBJPALiMViviarn5U6ZIpjaTkX8DuWj7U44vcMPTOZHvTNw07BG1UcLQ1YYBYC05wNhXP5c9/I0wx19S02TFlDpfB61MPAg0zrTHyjvT4A9FrUcMYHr1tVwBoEb81lIvtl6OYC1pF7S2TeD8u4gfaVdw2JD5ABDmWc0iCNtt4O8LHwINOpUw4Hd7dHZ2TsB+nTitOpRNQBws4bs7fLNlNFl9Oee/d6lAqwIdHMZX2nd5WTaDiRnrbCHWNpvP+lLSeJjK2Wz8KJNCL3oMFskEbuMDNI8GQIzI2jgSc+AUnu79m3S08R02QquPxgpte98AMG+094/bxUwZmntJvpxTZBqPMNvOqNriIy/0s7R+BDBmS495xzMlQ6PY+pUfWqDtv7o/SzY3nv48lu0MEfW3kq39JQHDB7S0iZBBncc1FoohmtTqd+kQObM2u42zW2yjGX+1maZApVGVxmDqvFpcx1hI4FRBqsh2zdbdyThSP6v8AHMflR0aotEkES2xu3d9c/wAq1mAQDfgQfLNX439K7iAOdmA08SSInhBVzBscBBAGdmkkCbg3AzUQou/SfCFZY/VsZvbI9DK08e5fsVz1YstanApgPiPUpSuhkeCnsUYTm+vFSnacFK3vDmExhT25jmFCWwhCF0MwhCEAhCEFPHbFScVcx+Y6qk4LHLtedGrP05pEUKTqhEkWaN7jkFYxzqgbNINLpycSARuBGRXBaf8AaL+ewYujVptZJDWlrgXbyXQCLiIlZ3pMX9E4IyXPPaeZJOZJ+34Wsyi0C8dTG8/dY2H9scABfXFvmE/Sfsp8T7Z4Q0nCjVh5ENhjhBO0S2LZ9FlPH/q/K/ppsc4Duufcd1pbtz7UAgbwehVgU3bGn/qPusR/tjSLKbmOEkj3jTYtaDBF9+Y4KWl7UtLAdalrGp3dYSKM3mSO3Eq3DFG6h9qWvbqVg29K7iHSSw52i975/KVo0C4hr2hmo8T3zbf8vPwO5RO0tSrB4L6erJDe03tsIlpvvuP8uSzPZLSLGGphaj2ww61JxcILDBHaNrSPBTwxN1vYnC1Z1mtZ/wCzjfeBqX4jaOOa02PcILGE7RrGD/UOzcFT0tJU8veMtl2m5ePqyirYukDPvWATbtNlhPCe6bSP3E+vFHKg4V4Bi3AO1h4PAjxC5DHl2Lq+7AcGUnTVNoc/NrbE5DVnjC6HTummil7um+n72oQwDXbqic3E/pAm6wKOIZhT7n3uvIEuaA4e877nkfMXAlufRVvjn4TMmvSohgGqxzyPma0lo4TEeZVmlfN7Rva2J6l1/oE32f0x71zyTZ0OY0/IB2SNxvuVrTGk2tGo0gudG4xPO05quXjxk3anld6JgqjGuIc4Xu1ziOrdyTSONw9w6oyHNLXAQ4xs7IuuVxGJDJiQ4ybapOrvtJJzifssStWe491wBzjN39xi6pj5bJqRbhtvYXTzqQbThzmMqHVIycwjIg7pnmtPRHtNTbTGv7y1u0NYkQIJI2za+wBcO7DOjuPN+Ij6JK2FJF2vsNkj7KfbYm4R1tX2oh2q0ucA7XDrDWt3CM9WZ2TcXO3TwXtRREh73uBJN2yQSe7YC3TxXBOw0i7H3tOXD9PEeKlpaLgZOEnNxDhfKLDzT3U4R249qqDT2XPIkCCx0xti2zPx69Dg8U2q0PYZaZg38jyXnOidEGo/3bYme0TkIsSfxxXpGCwwpsaxuTR47z1N1r48rl9rPOSJ05MBTwtVD2BPbmOYTGJ7O8OYRLYQkCVbswhCEAhCEFLH5jqsrHVnNEtAPiVrY/Z1VCvTkes1jn2vOmG7SdXY1vgZ81XxlV1VhZVoMqM2gzHSSrtXWbsHP/cKnVeSZ7PWXfeyxtqNuG077IAyaAazOKb3Ejo7PxlcVjsM6kQK1LVInPWAI3tMwei9rdQeZh34+mxVMTojWEVQHA5hzQQRntTd/S0zeLMe0ZNIHAkm3McfNTsqNa6weCMr/UiF6BpL2Dw9R2s1z6X9IgtJ5G48VDgf/wA9Z/5qjnD+iG2B2uIJnkjSZxxJqjIudvyv0vncp2HeNYAFztzQDfLNehO0Lgj2RhZIzBqPaSdt9v7K5gGUKAcWYbU/qaQ59xtJGtHVRuHKOBxJDIlhbrCQHAttNiAdmfiE+i1huWtO+++OHBdVpTA4d9QB1Go95bnrAyMokkAKbC+zmGaARRdrwbOIc0ZRcxew2bCqfC5RybGNmWDK+Z5Fu6Oanbqx3AMtxufPZ4K+32ZqOfrCuGs1iI1RrQRshxCsYr2VeD/LrAC3fEmOEQJVdbTyjI900zLROwgN855IbhGjvXFrW2C+S16PsrU1O1WbrbIYdXxmUo9mK1pqMjgHT/pRxpc8WD8IybMG39P5QMMyT2R+2666U+yxOVZvHs/XNMdoXD03ar68uLczrNbxIjnvITjkTPFz9RtMbAIsTsnxVOvXoCbAyLwJ+k8107vZeg63vzfLVLSOdwVEz2LwkQ6pUcQb3GZ36rVMw/Z7Mfw5rCaaoU7hji69+myStTDaeFZ4bSpOB2FzgAJ2kgXOexGJ9gpJNKuI2BzZI4EzzUmB9iq1J7Xsqt1mn9NjsIN9qt68b9L5Y6nQuMfQbqtiTm4tmeAur7tNViYDmjo0HzVRlKqM2tgbibkeSHB15AHWVbeo5921cbjaxzqH/oB9ArGELi673H/J3lKp0jvW3gKQj7+uatjKbaWFEQrbe8OYVeixWG5jmFovOmwhCF0MwhCEAhCEFPHZjqqqs4/MdVVCxy7aTpVxtEkQucxtN7creWW8rrlBVoAqlm1bPy89xnxDo/mOgG2ccoHLb9VLh8LigZ98QIF9Yu5y1y66to9hOQk5yB63qnWwZZdoaRusFSwYtZuIP/kaY/pDZPGBkqr3V2957W8nF30ha1VlQ7A3ZIMHyKQYXa6HGOfS6prfR0xaOl6XdrGQNuqDGed53LQ/iOEDbOkcKdT6y2IVh2iRm0AfnwVLEaLcbRbZBgjnKtNi5UwFOr2mukECCxxv1abKDE4Kmy7rgfqJdf8Aym6zaegS1+tFyTJ1gwxJ/SL/AEV9mjHTYxb+45bZzsc1bURTMNjqbzqNz2AjVnlxVitgA7vcL7RG/wAVB/AWkme1uyEeoUWJ0dXaf5b36oHd1g6DsADgfNQiRG6lUpmznBvMuHhPBPp1apf3mkEHMERHgZ9XTWuxAB7MkfrIA2fpHqFaqaQNP/lYdXY4QWnfM5JbL8W+kBdtDeknPpfYlxWEDwJtHCR1S4fGh4lrSB/aR62JcRTqOsDE8wqyQqmzAM2ESLHV1h0N1coYVobACr/wOY1nEkcBKlOjWiAbgcdtku0I6mimk5kjdKZ8CNjyDsBe4C3CVcuBe30Vepo7WMk9d/2VbP8AE7qq+lWb3RPEHfme0VLhqdeZfDRzB+gtsTqeCc3J5zyk+RkKdtKo4iSfG30CmfPgt4akZ+8Zxkt/CUzAB9WWbovCEff91v0m2WmETorGwpG94cwkStzHMLRLYQhC3ZhCEIBCEIKOkMx1VSVc0hmOqqLDPtpj0SU5IhVSHsB4qM4cXUspQpFCrghu9bFTrYYjJoP34/RbkJhp+iosV0wTIHd8lXxNd0dkHrl4fZdK+kCq9bAtIUXG6+GnFYnE4oCQymb7jMdHKjUxuLI7LdXeAADOdpPq671+jQq9TRAMZft+6r/KI4uLw9fFRHvnDhF4/uF45EqWp8QD/wArjFxJ1r5ReV1n8DHqU4aJ2KsmSdOWfpGu1omHuM5i8/mFkt0viw/uhwObSA5sDdq3ac13/wDC+I8PW5RVtDA7AdqtZe0acfidP1Q3s0WgwJlxieFvNVqntDiNT/jbrHaNbxgAx4rs6ns+3cI9bkw+zgE6oBnOSfxKrOX6TxcXhtNYhwg5/wBva4XNvJKKmJJBcXbxqwczw4Luaeh4zAy+yss0S39hCXf4NOTpYd2rBJdzzPn5KM6LcTl/2j7LuGYNoyH56qVmEGcbreuaj1rOXwGiXAXA6kn6FbWF0eBAvt9HitUUgn6oV549CNlED8KSEqRaBErO8OYSJW5jmEGwhCF0MghCEAhCEFLH7OqqrUqUgc0z4Zu5Z5YW1eZaZxSrQ+GbuR8M3co9dOTPARC0fhm7kfDt3JwpyZ4KIV/4Zu5L8O3cnCnJnkKji6dQ1KbmzqsMkSO2HWM3+UX4lb3w7dyPh27k4U5ORbhK4pvYJBf3XawOoJeTm6ZiLg7RYQVao0apqteQWgtbrjXls6pmADv1dl/Po/hm7kvw7dycKcnN42hUNXWYHRqtAdrwwO1pJLZv2bZXVWlg6w2P+b59hra2r3z2jTkA2jKd3XfDt3I+GbuU8KcnKYjB14DqZgjXhrnnIHWptdBIJN2k3s7bC1qNLVaG3MACTcmNpJzWp8M3d9Sj4Zu5RwpyZuqlDVo/DN3I+GbuThTkzg1C0fhm7kfDN3JwpyZyFo/Ct3eaPhm7k4U5M9IVo/DN3eaPhW7vNOFOTNSrR+Fbu80fCt3eacKcmalaLjmFo/Ct3eaaaLBnA6pwpyWEJnvW7x4hHvRvHiFqoehEoQCEIQCEIQCEIQCEIQCEIQCEIQCEIQCEIQCEIQCEIQCEIQCEIQCEIQCEIQCQhCECao3I1RuCEIBCEIP/2Q=="/>
          <p:cNvSpPr>
            <a:spLocks noChangeAspect="1" noChangeArrowheads="1"/>
          </p:cNvSpPr>
          <p:nvPr/>
        </p:nvSpPr>
        <p:spPr bwMode="auto">
          <a:xfrm>
            <a:off x="307975" y="-1219200"/>
            <a:ext cx="38100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13221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sp>
        <p:nvSpPr>
          <p:cNvPr id="3" name="Text Placeholder 2"/>
          <p:cNvSpPr>
            <a:spLocks noGrp="1"/>
          </p:cNvSpPr>
          <p:nvPr>
            <p:ph type="body" idx="1"/>
          </p:nvPr>
        </p:nvSpPr>
        <p:spPr/>
        <p:txBody>
          <a:bodyPr/>
          <a:lstStyle/>
          <a:p>
            <a:r>
              <a:rPr lang="en-US" dirty="0" smtClean="0"/>
              <a:t>Dhow</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r>
              <a:rPr lang="en-US" dirty="0" smtClean="0"/>
              <a:t>Junk</a:t>
            </a:r>
            <a:endParaRPr lang="en-US" dirty="0"/>
          </a:p>
        </p:txBody>
      </p:sp>
      <p:sp>
        <p:nvSpPr>
          <p:cNvPr id="6" name="Content Placeholder 5"/>
          <p:cNvSpPr>
            <a:spLocks noGrp="1"/>
          </p:cNvSpPr>
          <p:nvPr>
            <p:ph sz="quarter" idx="4"/>
          </p:nvPr>
        </p:nvSpPr>
        <p:spPr/>
        <p:txBody>
          <a:bodyPr/>
          <a:lstStyle/>
          <a:p>
            <a:endParaRPr lang="en-US"/>
          </a:p>
        </p:txBody>
      </p:sp>
      <p:pic>
        <p:nvPicPr>
          <p:cNvPr id="7" name="Picture 6" descr="http://castinet.castilleja.org/users/pmckee/culture_civilizations/dhow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14600"/>
            <a:ext cx="373961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upload.wikimedia.org/wikipedia/en/6/6d/Chinese_junk_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499360"/>
            <a:ext cx="3975652"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93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Africa</a:t>
            </a:r>
            <a:endParaRPr lang="en-US" dirty="0"/>
          </a:p>
        </p:txBody>
      </p:sp>
      <p:sp>
        <p:nvSpPr>
          <p:cNvPr id="3" name="Content Placeholder 2"/>
          <p:cNvSpPr>
            <a:spLocks noGrp="1"/>
          </p:cNvSpPr>
          <p:nvPr>
            <p:ph idx="1"/>
          </p:nvPr>
        </p:nvSpPr>
        <p:spPr/>
        <p:txBody>
          <a:bodyPr>
            <a:normAutofit lnSpcReduction="10000"/>
          </a:bodyPr>
          <a:lstStyle/>
          <a:p>
            <a:r>
              <a:rPr lang="en-US" dirty="0" smtClean="0"/>
              <a:t>1250-1500</a:t>
            </a:r>
          </a:p>
          <a:p>
            <a:pPr lvl="1"/>
            <a:r>
              <a:rPr lang="en-US" dirty="0" smtClean="0"/>
              <a:t>30-40 city states develop</a:t>
            </a:r>
          </a:p>
          <a:p>
            <a:pPr lvl="1"/>
            <a:r>
              <a:rPr lang="en-US" dirty="0" smtClean="0"/>
              <a:t>Masonry replaces mud/thatch buildings</a:t>
            </a:r>
          </a:p>
          <a:p>
            <a:pPr lvl="1"/>
            <a:r>
              <a:rPr lang="en-US" dirty="0" smtClean="0"/>
              <a:t>Imported glass beads, Chinese porcelain</a:t>
            </a:r>
          </a:p>
          <a:p>
            <a:r>
              <a:rPr lang="en-US" dirty="0" smtClean="0"/>
              <a:t>Swahili Coast</a:t>
            </a:r>
          </a:p>
          <a:p>
            <a:pPr lvl="1"/>
            <a:r>
              <a:rPr lang="en-US" dirty="0" smtClean="0"/>
              <a:t>Gold from inland E Africa</a:t>
            </a:r>
          </a:p>
          <a:p>
            <a:r>
              <a:rPr lang="en-US" dirty="0" err="1" smtClean="0"/>
              <a:t>Kilwa</a:t>
            </a:r>
            <a:endParaRPr lang="en-US" dirty="0" smtClean="0"/>
          </a:p>
          <a:p>
            <a:pPr lvl="1"/>
            <a:r>
              <a:rPr lang="en-US" dirty="0" smtClean="0"/>
              <a:t>Surpasses Swahili Coast as the main commercial center in Africa by 1330s</a:t>
            </a:r>
          </a:p>
          <a:p>
            <a:pPr lvl="1"/>
            <a:r>
              <a:rPr lang="en-US" dirty="0" smtClean="0"/>
              <a:t>Late 15</a:t>
            </a:r>
            <a:r>
              <a:rPr lang="en-US" baseline="30000" dirty="0" smtClean="0"/>
              <a:t>th</a:t>
            </a:r>
            <a:r>
              <a:rPr lang="en-US" dirty="0" smtClean="0"/>
              <a:t> cent: export 1 ton of gold annually</a:t>
            </a:r>
          </a:p>
          <a:p>
            <a:r>
              <a:rPr lang="en-US" dirty="0" smtClean="0"/>
              <a:t>Great Zimbabwe</a:t>
            </a:r>
          </a:p>
          <a:p>
            <a:pPr lvl="1"/>
            <a:r>
              <a:rPr lang="en-US" dirty="0" smtClean="0"/>
              <a:t>Gold exports, copper, salt</a:t>
            </a:r>
          </a:p>
          <a:p>
            <a:pPr lvl="1"/>
            <a:r>
              <a:rPr lang="en-US" dirty="0" smtClean="0"/>
              <a:t>Over grazing of grassland, deforestation</a:t>
            </a:r>
            <a:endParaRPr lang="en-US" dirty="0"/>
          </a:p>
        </p:txBody>
      </p:sp>
      <p:pic>
        <p:nvPicPr>
          <p:cNvPr id="1026" name="Picture 2" descr="https://upload.wikimedia.org/wikipedia/commons/9/93/Basic_Map_of_East_Africa,_c.15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1000"/>
            <a:ext cx="3772772"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edia-1.web.britannica.com/eb-media/83/19683-004-CE50668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409" y="4800600"/>
            <a:ext cx="2131554" cy="1666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5563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Arabia</a:t>
            </a:r>
            <a:endParaRPr lang="en-US" dirty="0"/>
          </a:p>
        </p:txBody>
      </p:sp>
      <p:sp>
        <p:nvSpPr>
          <p:cNvPr id="3" name="Content Placeholder 2"/>
          <p:cNvSpPr>
            <a:spLocks noGrp="1"/>
          </p:cNvSpPr>
          <p:nvPr>
            <p:ph sz="half" idx="1"/>
          </p:nvPr>
        </p:nvSpPr>
        <p:spPr/>
        <p:txBody>
          <a:bodyPr>
            <a:normAutofit fontScale="92500"/>
          </a:bodyPr>
          <a:lstStyle/>
          <a:p>
            <a:r>
              <a:rPr lang="en-US" dirty="0" smtClean="0"/>
              <a:t>Aden</a:t>
            </a:r>
          </a:p>
          <a:p>
            <a:pPr lvl="1"/>
            <a:r>
              <a:rPr lang="en-US" dirty="0" smtClean="0"/>
              <a:t>SW Arabia</a:t>
            </a:r>
          </a:p>
          <a:p>
            <a:pPr lvl="1"/>
            <a:r>
              <a:rPr lang="en-US" dirty="0" smtClean="0"/>
              <a:t>Monsoon winds</a:t>
            </a:r>
          </a:p>
          <a:p>
            <a:pPr lvl="2"/>
            <a:r>
              <a:rPr lang="en-US" dirty="0" smtClean="0"/>
              <a:t>Drinking water</a:t>
            </a:r>
          </a:p>
          <a:p>
            <a:pPr lvl="2"/>
            <a:r>
              <a:rPr lang="en-US" dirty="0" smtClean="0"/>
              <a:t>Grain</a:t>
            </a:r>
          </a:p>
          <a:p>
            <a:pPr lvl="1"/>
            <a:r>
              <a:rPr lang="en-US" dirty="0" smtClean="0"/>
              <a:t>Horses, grain, opium, dyes</a:t>
            </a:r>
          </a:p>
          <a:p>
            <a:pPr lvl="1"/>
            <a:r>
              <a:rPr lang="en-US" dirty="0"/>
              <a:t>India: cotton, beads</a:t>
            </a:r>
          </a:p>
          <a:p>
            <a:pPr lvl="1"/>
            <a:r>
              <a:rPr lang="en-US" dirty="0"/>
              <a:t>SE Asia: spices</a:t>
            </a:r>
          </a:p>
          <a:p>
            <a:pPr lvl="1"/>
            <a:r>
              <a:rPr lang="en-US" dirty="0"/>
              <a:t>Ethiopia: horses, slaves, gold</a:t>
            </a:r>
          </a:p>
          <a:p>
            <a:pPr lvl="1"/>
            <a:r>
              <a:rPr lang="en-US" dirty="0"/>
              <a:t>Red Sea: pearls</a:t>
            </a:r>
          </a:p>
          <a:p>
            <a:pPr lvl="1"/>
            <a:r>
              <a:rPr lang="en-US" dirty="0"/>
              <a:t>Cairo: manufactured luxuries </a:t>
            </a:r>
          </a:p>
          <a:p>
            <a:endParaRPr lang="en-US" dirty="0"/>
          </a:p>
        </p:txBody>
      </p:sp>
      <p:sp>
        <p:nvSpPr>
          <p:cNvPr id="5" name="Content Placeholder 4"/>
          <p:cNvSpPr>
            <a:spLocks noGrp="1"/>
          </p:cNvSpPr>
          <p:nvPr>
            <p:ph sz="half" idx="2"/>
          </p:nvPr>
        </p:nvSpPr>
        <p:spPr/>
        <p:txBody>
          <a:bodyPr>
            <a:normAutofit fontScale="92500"/>
          </a:bodyPr>
          <a:lstStyle/>
          <a:p>
            <a:endParaRPr lang="en-US" dirty="0"/>
          </a:p>
        </p:txBody>
      </p:sp>
      <p:pic>
        <p:nvPicPr>
          <p:cNvPr id="2050" name="Picture 2" descr="https://upload.wikimedia.org/wikipedia/commons/7/72/Gulf_of_Aden_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371600"/>
            <a:ext cx="44862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732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Gujarat</a:t>
            </a:r>
          </a:p>
          <a:p>
            <a:pPr lvl="1"/>
            <a:r>
              <a:rPr lang="en-US" dirty="0" smtClean="0"/>
              <a:t>Revitalized after Mongols sack Baghdad</a:t>
            </a:r>
          </a:p>
          <a:p>
            <a:pPr lvl="1"/>
            <a:r>
              <a:rPr lang="en-US" dirty="0" smtClean="0"/>
              <a:t>Delhi ruling class</a:t>
            </a:r>
          </a:p>
          <a:p>
            <a:pPr lvl="1"/>
            <a:r>
              <a:rPr lang="en-US" dirty="0" smtClean="0"/>
              <a:t>Cotton textiles and indigo to Europe</a:t>
            </a:r>
          </a:p>
          <a:p>
            <a:pPr lvl="2"/>
            <a:r>
              <a:rPr lang="en-US" dirty="0" smtClean="0"/>
              <a:t>Gold, silver</a:t>
            </a:r>
          </a:p>
          <a:p>
            <a:pPr lvl="1"/>
            <a:r>
              <a:rPr lang="en-US" dirty="0" smtClean="0"/>
              <a:t>Cotton, beads, food to Swahili Coast</a:t>
            </a:r>
          </a:p>
          <a:p>
            <a:pPr lvl="1"/>
            <a:r>
              <a:rPr lang="en-US" dirty="0" smtClean="0"/>
              <a:t>Manufactured goods (leatherwork)</a:t>
            </a:r>
          </a:p>
        </p:txBody>
      </p:sp>
      <p:sp>
        <p:nvSpPr>
          <p:cNvPr id="4" name="Content Placeholder 3"/>
          <p:cNvSpPr>
            <a:spLocks noGrp="1"/>
          </p:cNvSpPr>
          <p:nvPr>
            <p:ph sz="half" idx="2"/>
          </p:nvPr>
        </p:nvSpPr>
        <p:spPr/>
        <p:txBody>
          <a:bodyPr>
            <a:normAutofit lnSpcReduction="10000"/>
          </a:bodyPr>
          <a:lstStyle/>
          <a:p>
            <a:r>
              <a:rPr lang="en-US" dirty="0" smtClean="0"/>
              <a:t>Cambay</a:t>
            </a:r>
          </a:p>
          <a:p>
            <a:pPr lvl="1"/>
            <a:r>
              <a:rPr lang="en-US" dirty="0" smtClean="0"/>
              <a:t>Compared to Flanders (Italy)</a:t>
            </a:r>
          </a:p>
          <a:p>
            <a:pPr lvl="1"/>
            <a:r>
              <a:rPr lang="en-US" dirty="0" smtClean="0"/>
              <a:t>Quality cotton, linen, silk</a:t>
            </a:r>
          </a:p>
          <a:p>
            <a:pPr lvl="1"/>
            <a:r>
              <a:rPr lang="en-US" dirty="0" smtClean="0"/>
              <a:t>Carpets, gems, gold, ivory, pearls</a:t>
            </a:r>
          </a:p>
          <a:p>
            <a:pPr lvl="1"/>
            <a:r>
              <a:rPr lang="en-US" dirty="0" smtClean="0"/>
              <a:t>Hindu merchant caste = $$</a:t>
            </a:r>
          </a:p>
          <a:p>
            <a:r>
              <a:rPr lang="en-US" dirty="0" smtClean="0"/>
              <a:t>Calicut</a:t>
            </a:r>
          </a:p>
          <a:p>
            <a:pPr lvl="1"/>
            <a:r>
              <a:rPr lang="en-US" dirty="0" smtClean="0"/>
              <a:t>Local cotton, grain, spices</a:t>
            </a:r>
            <a:endParaRPr lang="en-US" dirty="0"/>
          </a:p>
          <a:p>
            <a:endParaRPr lang="en-US" dirty="0"/>
          </a:p>
        </p:txBody>
      </p:sp>
    </p:spTree>
    <p:extLst>
      <p:ext uri="{BB962C8B-B14F-4D97-AF65-F5344CB8AC3E}">
        <p14:creationId xmlns:p14="http://schemas.microsoft.com/office/powerpoint/2010/main" val="3161932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 Asia</a:t>
            </a:r>
            <a:endParaRPr lang="en-US" dirty="0"/>
          </a:p>
        </p:txBody>
      </p:sp>
      <p:sp>
        <p:nvSpPr>
          <p:cNvPr id="3" name="Content Placeholder 2"/>
          <p:cNvSpPr>
            <a:spLocks noGrp="1"/>
          </p:cNvSpPr>
          <p:nvPr>
            <p:ph idx="1"/>
          </p:nvPr>
        </p:nvSpPr>
        <p:spPr/>
        <p:txBody>
          <a:bodyPr/>
          <a:lstStyle/>
          <a:p>
            <a:r>
              <a:rPr lang="en-US" dirty="0" smtClean="0"/>
              <a:t>Strait of Malacca</a:t>
            </a:r>
          </a:p>
          <a:p>
            <a:pPr lvl="1"/>
            <a:r>
              <a:rPr lang="en-US" dirty="0" smtClean="0"/>
              <a:t>Important sea port</a:t>
            </a:r>
          </a:p>
          <a:p>
            <a:pPr lvl="1"/>
            <a:r>
              <a:rPr lang="en-US" dirty="0" smtClean="0"/>
              <a:t>Alliance with China (pirates)</a:t>
            </a:r>
          </a:p>
          <a:p>
            <a:pPr lvl="1"/>
            <a:r>
              <a:rPr lang="en-US" dirty="0" smtClean="0"/>
              <a:t>Trade emporium city</a:t>
            </a:r>
          </a:p>
          <a:p>
            <a:pPr lvl="2"/>
            <a:r>
              <a:rPr lang="en-US" dirty="0" smtClean="0"/>
              <a:t>Burma: rubies</a:t>
            </a:r>
          </a:p>
          <a:p>
            <a:pPr lvl="2"/>
            <a:r>
              <a:rPr lang="en-US" dirty="0" smtClean="0"/>
              <a:t>Malaya: tin</a:t>
            </a:r>
          </a:p>
          <a:p>
            <a:pPr lvl="2"/>
            <a:r>
              <a:rPr lang="en-US" dirty="0" smtClean="0"/>
              <a:t>Sumatra: gold</a:t>
            </a:r>
          </a:p>
          <a:p>
            <a:pPr lvl="2"/>
            <a:r>
              <a:rPr lang="en-US" dirty="0" smtClean="0"/>
              <a:t>Spice Islands: cloves, nutmeg</a:t>
            </a:r>
            <a:endParaRPr lang="en-US" dirty="0"/>
          </a:p>
        </p:txBody>
      </p:sp>
      <p:pic>
        <p:nvPicPr>
          <p:cNvPr id="3074" name="Picture 2" descr="https://upload.wikimedia.org/wikipedia/commons/b/bb/Strait_of_malac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364" y="1295400"/>
            <a:ext cx="4275586" cy="284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64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3" name="Content Placeholder 2"/>
          <p:cNvSpPr>
            <a:spLocks noGrp="1"/>
          </p:cNvSpPr>
          <p:nvPr>
            <p:ph idx="1"/>
          </p:nvPr>
        </p:nvSpPr>
        <p:spPr/>
        <p:txBody>
          <a:bodyPr/>
          <a:lstStyle/>
          <a:p>
            <a:r>
              <a:rPr lang="en-US" dirty="0" smtClean="0"/>
              <a:t>Lavish mansions, palaces, places of worship</a:t>
            </a:r>
          </a:p>
          <a:p>
            <a:r>
              <a:rPr lang="en-US" dirty="0" smtClean="0"/>
              <a:t>African Muslims: Middle Eastern mosque in local materials</a:t>
            </a:r>
          </a:p>
          <a:p>
            <a:pPr lvl="1"/>
            <a:r>
              <a:rPr lang="en-US" dirty="0" smtClean="0"/>
              <a:t>Sun baked clay, coral stone</a:t>
            </a:r>
          </a:p>
          <a:p>
            <a:r>
              <a:rPr lang="en-US" dirty="0" smtClean="0"/>
              <a:t>Gujarat: Muslim architecture inspired by Hindu temples</a:t>
            </a:r>
          </a:p>
          <a:p>
            <a:r>
              <a:rPr lang="en-US" dirty="0" smtClean="0"/>
              <a:t>Cambay: Sacked Hindu temples become mosques</a:t>
            </a:r>
          </a:p>
          <a:p>
            <a:endParaRPr lang="en-US" dirty="0" smtClean="0"/>
          </a:p>
          <a:p>
            <a:endParaRPr lang="en-US" dirty="0"/>
          </a:p>
        </p:txBody>
      </p:sp>
      <p:pic>
        <p:nvPicPr>
          <p:cNvPr id="4098" name="Picture 2" descr="http://www.knightconsulting.co.in/wp-content/uploads/2015/05/1-Jami-Masj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86200"/>
            <a:ext cx="4800600" cy="2572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438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Mosque of </a:t>
            </a:r>
            <a:r>
              <a:rPr lang="en-US" dirty="0" err="1" smtClean="0"/>
              <a:t>Djenné</a:t>
            </a:r>
            <a:r>
              <a:rPr lang="en-US" dirty="0" smtClean="0"/>
              <a:t> (</a:t>
            </a:r>
            <a:r>
              <a:rPr lang="en-US" dirty="0" err="1" smtClean="0"/>
              <a:t>Mali</a:t>
            </a:r>
            <a:r>
              <a:rPr lang="en-US" dirty="0" smtClean="0"/>
              <a:t>)</a:t>
            </a:r>
            <a:endParaRPr lang="en-US" dirty="0"/>
          </a:p>
        </p:txBody>
      </p:sp>
      <p:sp>
        <p:nvSpPr>
          <p:cNvPr id="3" name="Content Placeholder 2"/>
          <p:cNvSpPr>
            <a:spLocks noGrp="1"/>
          </p:cNvSpPr>
          <p:nvPr>
            <p:ph idx="1"/>
          </p:nvPr>
        </p:nvSpPr>
        <p:spPr/>
        <p:txBody>
          <a:bodyPr/>
          <a:lstStyle/>
          <a:p>
            <a:endParaRPr lang="en-US"/>
          </a:p>
        </p:txBody>
      </p:sp>
      <p:pic>
        <p:nvPicPr>
          <p:cNvPr id="5122" name="Picture 2" descr="https://upload.wikimedia.org/wikipedia/commons/thumb/c/ce/Great_Mosque_of_Djenn%C3%A9_1.jpg/800px-Great_Mosque_of_Djenn%C3%A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1447800"/>
            <a:ext cx="662940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611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Tropical Foraging and Herding</a:t>
            </a:r>
            <a:endParaRPr lang="en-US" dirty="0"/>
          </a:p>
        </p:txBody>
      </p:sp>
      <p:sp>
        <p:nvSpPr>
          <p:cNvPr id="4" name="Text Placeholder 3"/>
          <p:cNvSpPr>
            <a:spLocks noGrp="1"/>
          </p:cNvSpPr>
          <p:nvPr>
            <p:ph type="body" idx="1"/>
          </p:nvPr>
        </p:nvSpPr>
        <p:spPr/>
        <p:txBody>
          <a:bodyPr/>
          <a:lstStyle/>
          <a:p>
            <a:r>
              <a:rPr lang="en-US" dirty="0" smtClean="0"/>
              <a:t>Foraging</a:t>
            </a:r>
            <a:endParaRPr lang="en-US" dirty="0"/>
          </a:p>
        </p:txBody>
      </p:sp>
      <p:sp>
        <p:nvSpPr>
          <p:cNvPr id="3" name="Content Placeholder 2"/>
          <p:cNvSpPr>
            <a:spLocks noGrp="1"/>
          </p:cNvSpPr>
          <p:nvPr>
            <p:ph sz="half" idx="2"/>
          </p:nvPr>
        </p:nvSpPr>
        <p:spPr/>
        <p:txBody>
          <a:bodyPr>
            <a:normAutofit/>
          </a:bodyPr>
          <a:lstStyle/>
          <a:p>
            <a:r>
              <a:rPr lang="en-US" dirty="0" smtClean="0"/>
              <a:t>Pygmy hunters</a:t>
            </a:r>
          </a:p>
          <a:p>
            <a:pPr lvl="1"/>
            <a:r>
              <a:rPr lang="en-US" dirty="0" smtClean="0"/>
              <a:t>Central Africa</a:t>
            </a:r>
          </a:p>
          <a:p>
            <a:pPr lvl="1"/>
            <a:r>
              <a:rPr lang="en-US" dirty="0" smtClean="0"/>
              <a:t>Hunter/gatherer</a:t>
            </a:r>
          </a:p>
          <a:p>
            <a:r>
              <a:rPr lang="en-US" dirty="0" smtClean="0"/>
              <a:t>Himalayan foragers</a:t>
            </a:r>
          </a:p>
          <a:p>
            <a:pPr lvl="1"/>
            <a:r>
              <a:rPr lang="en-US" dirty="0" smtClean="0"/>
              <a:t>Central Asia</a:t>
            </a:r>
          </a:p>
          <a:p>
            <a:pPr lvl="1"/>
            <a:endParaRPr lang="en-US" dirty="0"/>
          </a:p>
        </p:txBody>
      </p:sp>
      <p:sp>
        <p:nvSpPr>
          <p:cNvPr id="5" name="Text Placeholder 4"/>
          <p:cNvSpPr>
            <a:spLocks noGrp="1"/>
          </p:cNvSpPr>
          <p:nvPr>
            <p:ph type="body" sz="quarter" idx="3"/>
          </p:nvPr>
        </p:nvSpPr>
        <p:spPr/>
        <p:txBody>
          <a:bodyPr/>
          <a:lstStyle/>
          <a:p>
            <a:r>
              <a:rPr lang="en-US" dirty="0" smtClean="0"/>
              <a:t>Herding</a:t>
            </a:r>
            <a:endParaRPr lang="en-US" dirty="0"/>
          </a:p>
        </p:txBody>
      </p:sp>
      <p:sp>
        <p:nvSpPr>
          <p:cNvPr id="6" name="Content Placeholder 5"/>
          <p:cNvSpPr>
            <a:spLocks noGrp="1"/>
          </p:cNvSpPr>
          <p:nvPr>
            <p:ph sz="quarter" idx="4"/>
          </p:nvPr>
        </p:nvSpPr>
        <p:spPr/>
        <p:txBody>
          <a:bodyPr>
            <a:normAutofit lnSpcReduction="10000"/>
          </a:bodyPr>
          <a:lstStyle/>
          <a:p>
            <a:r>
              <a:rPr lang="en-US" dirty="0"/>
              <a:t>Areas too arid for agriculture</a:t>
            </a:r>
          </a:p>
          <a:p>
            <a:r>
              <a:rPr lang="en-US" dirty="0"/>
              <a:t>Largest population of pastoralists</a:t>
            </a:r>
          </a:p>
          <a:p>
            <a:pPr lvl="1"/>
            <a:r>
              <a:rPr lang="en-US" dirty="0"/>
              <a:t>NE Africa, Arabia</a:t>
            </a:r>
          </a:p>
          <a:p>
            <a:r>
              <a:rPr lang="en-US" dirty="0" err="1"/>
              <a:t>Tuareg</a:t>
            </a:r>
            <a:endParaRPr lang="en-US" dirty="0"/>
          </a:p>
          <a:p>
            <a:pPr lvl="1"/>
            <a:r>
              <a:rPr lang="en-US" dirty="0"/>
              <a:t>Western Sahara</a:t>
            </a:r>
          </a:p>
          <a:p>
            <a:pPr lvl="1"/>
            <a:r>
              <a:rPr lang="en-US" dirty="0"/>
              <a:t>Camels, sheep</a:t>
            </a:r>
          </a:p>
          <a:p>
            <a:r>
              <a:rPr lang="en-US" dirty="0"/>
              <a:t>Fulani</a:t>
            </a:r>
          </a:p>
          <a:p>
            <a:pPr lvl="1"/>
            <a:r>
              <a:rPr lang="en-US" dirty="0"/>
              <a:t>Southern Sahara</a:t>
            </a:r>
          </a:p>
          <a:p>
            <a:pPr lvl="1"/>
            <a:r>
              <a:rPr lang="en-US" dirty="0"/>
              <a:t>Cattle herders</a:t>
            </a:r>
          </a:p>
          <a:p>
            <a:endParaRPr lang="en-US" dirty="0"/>
          </a:p>
          <a:p>
            <a:endParaRPr lang="en-US" dirty="0"/>
          </a:p>
        </p:txBody>
      </p:sp>
    </p:spTree>
    <p:extLst>
      <p:ext uri="{BB962C8B-B14F-4D97-AF65-F5344CB8AC3E}">
        <p14:creationId xmlns:p14="http://schemas.microsoft.com/office/powerpoint/2010/main" val="2521810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Literacy and Religion</a:t>
            </a:r>
            <a:endParaRPr lang="en-US" dirty="0"/>
          </a:p>
        </p:txBody>
      </p:sp>
      <p:sp>
        <p:nvSpPr>
          <p:cNvPr id="3" name="Content Placeholder 2"/>
          <p:cNvSpPr>
            <a:spLocks noGrp="1"/>
          </p:cNvSpPr>
          <p:nvPr>
            <p:ph idx="1"/>
          </p:nvPr>
        </p:nvSpPr>
        <p:spPr/>
        <p:txBody>
          <a:bodyPr/>
          <a:lstStyle/>
          <a:p>
            <a:r>
              <a:rPr lang="en-US" dirty="0" smtClean="0"/>
              <a:t>Mosques = learning centers</a:t>
            </a:r>
          </a:p>
          <a:p>
            <a:r>
              <a:rPr lang="en-US" dirty="0" smtClean="0"/>
              <a:t>Boys memorize Quran</a:t>
            </a:r>
          </a:p>
          <a:p>
            <a:r>
              <a:rPr lang="en-US" dirty="0" smtClean="0"/>
              <a:t>Arabic words (Sahara, Sudan, Swahili, monsoon)</a:t>
            </a:r>
          </a:p>
          <a:p>
            <a:endParaRPr lang="en-US" dirty="0" smtClean="0"/>
          </a:p>
          <a:p>
            <a:r>
              <a:rPr lang="en-US" dirty="0" smtClean="0"/>
              <a:t>Islamic superiority</a:t>
            </a:r>
          </a:p>
          <a:p>
            <a:pPr lvl="1"/>
            <a:r>
              <a:rPr lang="en-US" dirty="0" smtClean="0"/>
              <a:t>Moral code</a:t>
            </a:r>
          </a:p>
          <a:p>
            <a:pPr lvl="1"/>
            <a:r>
              <a:rPr lang="en-US" dirty="0" smtClean="0"/>
              <a:t>4 wives</a:t>
            </a:r>
          </a:p>
          <a:p>
            <a:pPr lvl="1"/>
            <a:r>
              <a:rPr lang="en-US" dirty="0" smtClean="0"/>
              <a:t>Indian Buddhism eliminated</a:t>
            </a:r>
          </a:p>
          <a:p>
            <a:pPr lvl="2"/>
            <a:r>
              <a:rPr lang="en-US" dirty="0" smtClean="0"/>
              <a:t>Monks killed, manuscripts burned</a:t>
            </a:r>
          </a:p>
          <a:p>
            <a:pPr lvl="1"/>
            <a:r>
              <a:rPr lang="en-US" dirty="0" smtClean="0"/>
              <a:t>Hindu slaves</a:t>
            </a:r>
          </a:p>
          <a:p>
            <a:pPr lvl="1"/>
            <a:endParaRPr lang="en-US" dirty="0"/>
          </a:p>
        </p:txBody>
      </p:sp>
    </p:spTree>
    <p:extLst>
      <p:ext uri="{BB962C8B-B14F-4D97-AF65-F5344CB8AC3E}">
        <p14:creationId xmlns:p14="http://schemas.microsoft.com/office/powerpoint/2010/main" val="3399069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Women and Slaves </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Hindu women</a:t>
            </a:r>
          </a:p>
          <a:p>
            <a:pPr lvl="1"/>
            <a:r>
              <a:rPr lang="en-US" dirty="0" smtClean="0"/>
              <a:t>Improved status</a:t>
            </a:r>
          </a:p>
          <a:p>
            <a:pPr lvl="1"/>
            <a:r>
              <a:rPr lang="en-US" dirty="0" smtClean="0"/>
              <a:t>Sati was optional</a:t>
            </a:r>
          </a:p>
          <a:p>
            <a:pPr lvl="1"/>
            <a:r>
              <a:rPr lang="en-US" dirty="0" smtClean="0"/>
              <a:t>Early arranged marriages</a:t>
            </a:r>
          </a:p>
          <a:p>
            <a:r>
              <a:rPr lang="en-US" dirty="0" smtClean="0"/>
              <a:t>Ibn Battuta</a:t>
            </a:r>
          </a:p>
          <a:p>
            <a:pPr lvl="1"/>
            <a:r>
              <a:rPr lang="en-US" dirty="0" smtClean="0"/>
              <a:t>Appalled at “Freedom of Women”</a:t>
            </a:r>
          </a:p>
          <a:p>
            <a:pPr lvl="1"/>
            <a:r>
              <a:rPr lang="en-US" dirty="0" smtClean="0"/>
              <a:t>Not veiled, talk w/ men</a:t>
            </a:r>
            <a:endParaRPr lang="en-US" dirty="0"/>
          </a:p>
        </p:txBody>
      </p:sp>
      <p:sp>
        <p:nvSpPr>
          <p:cNvPr id="6" name="Content Placeholder 5"/>
          <p:cNvSpPr>
            <a:spLocks noGrp="1"/>
          </p:cNvSpPr>
          <p:nvPr>
            <p:ph sz="half" idx="2"/>
          </p:nvPr>
        </p:nvSpPr>
        <p:spPr/>
        <p:txBody>
          <a:bodyPr>
            <a:normAutofit lnSpcReduction="10000"/>
          </a:bodyPr>
          <a:lstStyle/>
          <a:p>
            <a:r>
              <a:rPr lang="en-US" dirty="0" err="1" smtClean="0"/>
              <a:t>Mali</a:t>
            </a:r>
            <a:r>
              <a:rPr lang="en-US" dirty="0" smtClean="0"/>
              <a:t>, Bornu</a:t>
            </a:r>
          </a:p>
          <a:p>
            <a:pPr lvl="1"/>
            <a:r>
              <a:rPr lang="en-US" dirty="0" smtClean="0"/>
              <a:t>Slaves from Sahara to N. Africa</a:t>
            </a:r>
          </a:p>
          <a:p>
            <a:pPr lvl="1"/>
            <a:r>
              <a:rPr lang="en-US" dirty="0" smtClean="0"/>
              <a:t>Eunuchs: guarded harems</a:t>
            </a:r>
          </a:p>
          <a:p>
            <a:r>
              <a:rPr lang="en-US" dirty="0" smtClean="0"/>
              <a:t>Ethiopia: slaves sent to Aden</a:t>
            </a:r>
          </a:p>
          <a:p>
            <a:r>
              <a:rPr lang="en-US" dirty="0" smtClean="0"/>
              <a:t>1200-1500</a:t>
            </a:r>
          </a:p>
          <a:p>
            <a:pPr lvl="1"/>
            <a:r>
              <a:rPr lang="en-US" dirty="0" smtClean="0"/>
              <a:t>Saharan/Red Sea</a:t>
            </a:r>
          </a:p>
          <a:p>
            <a:pPr lvl="1"/>
            <a:r>
              <a:rPr lang="en-US" dirty="0" smtClean="0"/>
              <a:t>2.5 million slaves</a:t>
            </a:r>
          </a:p>
          <a:p>
            <a:pPr lvl="1"/>
            <a:r>
              <a:rPr lang="en-US" dirty="0" smtClean="0"/>
              <a:t>Reached India/China</a:t>
            </a:r>
            <a:endParaRPr lang="en-US" dirty="0"/>
          </a:p>
        </p:txBody>
      </p:sp>
    </p:spTree>
    <p:extLst>
      <p:ext uri="{BB962C8B-B14F-4D97-AF65-F5344CB8AC3E}">
        <p14:creationId xmlns:p14="http://schemas.microsoft.com/office/powerpoint/2010/main" val="1625756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Ibn Battuta (1304-1369)</a:t>
            </a:r>
            <a:endParaRPr lang="en-US" dirty="0"/>
          </a:p>
        </p:txBody>
      </p:sp>
      <p:sp>
        <p:nvSpPr>
          <p:cNvPr id="3" name="Content Placeholder 2"/>
          <p:cNvSpPr>
            <a:spLocks noGrp="1"/>
          </p:cNvSpPr>
          <p:nvPr>
            <p:ph idx="1"/>
          </p:nvPr>
        </p:nvSpPr>
        <p:spPr/>
        <p:txBody>
          <a:bodyPr>
            <a:normAutofit/>
          </a:bodyPr>
          <a:lstStyle/>
          <a:p>
            <a:r>
              <a:rPr lang="en-US" dirty="0"/>
              <a:t>Abu Abdullah Muhammad Ibn Abdullah Al </a:t>
            </a:r>
            <a:r>
              <a:rPr lang="en-US" dirty="0" err="1"/>
              <a:t>Lawati</a:t>
            </a:r>
            <a:r>
              <a:rPr lang="en-US" dirty="0"/>
              <a:t> Al </a:t>
            </a:r>
            <a:r>
              <a:rPr lang="en-US" dirty="0" err="1"/>
              <a:t>Tanji</a:t>
            </a:r>
            <a:r>
              <a:rPr lang="en-US" dirty="0"/>
              <a:t> Ibn </a:t>
            </a:r>
            <a:r>
              <a:rPr lang="en-US" dirty="0" smtClean="0"/>
              <a:t>Battuta</a:t>
            </a:r>
          </a:p>
          <a:p>
            <a:r>
              <a:rPr lang="en-US" dirty="0" smtClean="0"/>
              <a:t>Born in Tangier, Morocco (Berber family)</a:t>
            </a:r>
            <a:endParaRPr lang="en-US" dirty="0"/>
          </a:p>
          <a:p>
            <a:r>
              <a:rPr lang="en-US" dirty="0" smtClean="0"/>
              <a:t>1325: Pilgrimage to Mecca</a:t>
            </a:r>
          </a:p>
          <a:p>
            <a:pPr lvl="1"/>
            <a:r>
              <a:rPr lang="en-US" dirty="0" smtClean="0"/>
              <a:t>Did not return for 24 years</a:t>
            </a:r>
          </a:p>
          <a:p>
            <a:r>
              <a:rPr lang="en-US" dirty="0" smtClean="0"/>
              <a:t>75,000 miles; 29 years</a:t>
            </a:r>
          </a:p>
          <a:p>
            <a:r>
              <a:rPr lang="en-US" dirty="0" smtClean="0"/>
              <a:t>Trained </a:t>
            </a:r>
            <a:r>
              <a:rPr lang="en-US" dirty="0" err="1" smtClean="0"/>
              <a:t>qadi</a:t>
            </a:r>
            <a:r>
              <a:rPr lang="en-US" dirty="0" smtClean="0"/>
              <a:t> (judge)</a:t>
            </a:r>
          </a:p>
          <a:p>
            <a:r>
              <a:rPr lang="en-US" dirty="0" smtClean="0"/>
              <a:t>Al-</a:t>
            </a:r>
            <a:r>
              <a:rPr lang="en-US" dirty="0" err="1" smtClean="0"/>
              <a:t>Rihla</a:t>
            </a:r>
            <a:r>
              <a:rPr lang="en-US" dirty="0" smtClean="0"/>
              <a:t> (“The Travels)</a:t>
            </a:r>
          </a:p>
          <a:p>
            <a:pPr lvl="1"/>
            <a:r>
              <a:rPr lang="en-US" dirty="0" smtClean="0"/>
              <a:t>Recorded observations, notes, </a:t>
            </a:r>
            <a:r>
              <a:rPr lang="en-US" dirty="0" err="1" smtClean="0"/>
              <a:t>etc</a:t>
            </a:r>
            <a:endParaRPr lang="en-US" dirty="0" smtClean="0"/>
          </a:p>
          <a:p>
            <a:pPr lvl="1"/>
            <a:r>
              <a:rPr lang="en-US" dirty="0" smtClean="0"/>
              <a:t>Transcribed by Ibn </a:t>
            </a:r>
            <a:r>
              <a:rPr lang="en-US" dirty="0" err="1" smtClean="0"/>
              <a:t>Juzay</a:t>
            </a:r>
            <a:endParaRPr lang="en-US" dirty="0" smtClean="0"/>
          </a:p>
          <a:p>
            <a:pPr lvl="1"/>
            <a:r>
              <a:rPr lang="en-US" dirty="0" smtClean="0"/>
              <a:t>“Travel Blog”</a:t>
            </a:r>
            <a:endParaRPr lang="en-US" dirty="0"/>
          </a:p>
        </p:txBody>
      </p:sp>
      <p:pic>
        <p:nvPicPr>
          <p:cNvPr id="6146" name="Picture 2" descr="http://islam.ru/en/sites/default/files/img/story/2013/05/ibne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3429000"/>
            <a:ext cx="2895600"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41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Travels</a:t>
            </a:r>
            <a:endParaRPr lang="en-US" dirty="0"/>
          </a:p>
        </p:txBody>
      </p:sp>
      <p:sp>
        <p:nvSpPr>
          <p:cNvPr id="3" name="Content Placeholder 2"/>
          <p:cNvSpPr>
            <a:spLocks noGrp="1"/>
          </p:cNvSpPr>
          <p:nvPr>
            <p:ph sz="half" idx="1"/>
          </p:nvPr>
        </p:nvSpPr>
        <p:spPr/>
        <p:txBody>
          <a:bodyPr>
            <a:normAutofit/>
          </a:bodyPr>
          <a:lstStyle/>
          <a:p>
            <a:pPr lvl="1"/>
            <a:r>
              <a:rPr lang="en-US" sz="1600" dirty="0"/>
              <a:t>N. Africa</a:t>
            </a:r>
          </a:p>
          <a:p>
            <a:pPr lvl="1"/>
            <a:r>
              <a:rPr lang="en-US" sz="1600" dirty="0"/>
              <a:t>Egypt</a:t>
            </a:r>
          </a:p>
          <a:p>
            <a:pPr lvl="1"/>
            <a:r>
              <a:rPr lang="en-US" sz="1600" dirty="0"/>
              <a:t>Swahili Coast</a:t>
            </a:r>
          </a:p>
          <a:p>
            <a:pPr lvl="1"/>
            <a:r>
              <a:rPr lang="en-US" sz="1600" dirty="0"/>
              <a:t>Mecca</a:t>
            </a:r>
          </a:p>
          <a:p>
            <a:pPr lvl="1"/>
            <a:r>
              <a:rPr lang="en-US" sz="1600" dirty="0"/>
              <a:t>Palestine</a:t>
            </a:r>
          </a:p>
          <a:p>
            <a:pPr lvl="1"/>
            <a:r>
              <a:rPr lang="en-US" sz="1600" dirty="0" smtClean="0"/>
              <a:t>Syria</a:t>
            </a:r>
          </a:p>
          <a:p>
            <a:pPr lvl="1"/>
            <a:endParaRPr lang="en-US" dirty="0"/>
          </a:p>
          <a:p>
            <a:endParaRPr lang="en-US" dirty="0"/>
          </a:p>
        </p:txBody>
      </p:sp>
      <p:sp>
        <p:nvSpPr>
          <p:cNvPr id="5" name="Content Placeholder 4"/>
          <p:cNvSpPr>
            <a:spLocks noGrp="1"/>
          </p:cNvSpPr>
          <p:nvPr>
            <p:ph sz="half" idx="2"/>
          </p:nvPr>
        </p:nvSpPr>
        <p:spPr/>
        <p:txBody>
          <a:bodyPr>
            <a:normAutofit/>
          </a:bodyPr>
          <a:lstStyle/>
          <a:p>
            <a:pPr lvl="1"/>
            <a:r>
              <a:rPr lang="en-US" sz="1600" dirty="0"/>
              <a:t>Anatolia</a:t>
            </a:r>
          </a:p>
          <a:p>
            <a:pPr lvl="1"/>
            <a:r>
              <a:rPr lang="en-US" sz="1600" dirty="0"/>
              <a:t>Persia</a:t>
            </a:r>
          </a:p>
          <a:p>
            <a:pPr lvl="1"/>
            <a:r>
              <a:rPr lang="en-US" sz="1600" dirty="0"/>
              <a:t>Afghanistan</a:t>
            </a:r>
          </a:p>
          <a:p>
            <a:pPr lvl="1"/>
            <a:r>
              <a:rPr lang="en-US" sz="1600" dirty="0"/>
              <a:t>India</a:t>
            </a:r>
          </a:p>
          <a:p>
            <a:pPr lvl="1"/>
            <a:r>
              <a:rPr lang="en-US" sz="1600" dirty="0"/>
              <a:t>Sri Lanka</a:t>
            </a:r>
          </a:p>
          <a:p>
            <a:pPr lvl="1"/>
            <a:r>
              <a:rPr lang="en-US" sz="1600" dirty="0"/>
              <a:t>China</a:t>
            </a:r>
          </a:p>
          <a:p>
            <a:endParaRPr lang="en-US" dirty="0"/>
          </a:p>
        </p:txBody>
      </p:sp>
      <p:pic>
        <p:nvPicPr>
          <p:cNvPr id="7170" name="Picture 2" descr="http://media-2.web.britannica.com/eb-media/73/163973-004-1D8C3C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38" y="3493770"/>
            <a:ext cx="67151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58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4CO"/>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76200"/>
            <a:ext cx="8648700" cy="650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229229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Tropical Agriculture</a:t>
            </a:r>
            <a:endParaRPr lang="en-US" dirty="0"/>
          </a:p>
        </p:txBody>
      </p:sp>
      <p:sp>
        <p:nvSpPr>
          <p:cNvPr id="3" name="Content Placeholder 2"/>
          <p:cNvSpPr>
            <a:spLocks noGrp="1"/>
          </p:cNvSpPr>
          <p:nvPr>
            <p:ph idx="1"/>
          </p:nvPr>
        </p:nvSpPr>
        <p:spPr/>
        <p:txBody>
          <a:bodyPr>
            <a:normAutofit lnSpcReduction="10000"/>
          </a:bodyPr>
          <a:lstStyle/>
          <a:p>
            <a:r>
              <a:rPr lang="en-US" dirty="0" smtClean="0"/>
              <a:t>Areas with adequate rainfall</a:t>
            </a:r>
          </a:p>
          <a:p>
            <a:pPr lvl="1"/>
            <a:r>
              <a:rPr lang="en-US" dirty="0" smtClean="0"/>
              <a:t>South, Southeast Asia (more than Africa)</a:t>
            </a:r>
          </a:p>
          <a:p>
            <a:r>
              <a:rPr lang="en-US" dirty="0" smtClean="0"/>
              <a:t>Areas with high agricultural production = high population density</a:t>
            </a:r>
          </a:p>
          <a:p>
            <a:r>
              <a:rPr lang="en-US" dirty="0" smtClean="0"/>
              <a:t>1200 CE: SE Asian population =100 million people </a:t>
            </a:r>
          </a:p>
          <a:p>
            <a:pPr lvl="1"/>
            <a:r>
              <a:rPr lang="en-US" dirty="0" smtClean="0"/>
              <a:t>4/5 live in India</a:t>
            </a:r>
          </a:p>
          <a:p>
            <a:pPr lvl="1"/>
            <a:r>
              <a:rPr lang="en-US" dirty="0" smtClean="0"/>
              <a:t>Slightly smaller than China</a:t>
            </a:r>
          </a:p>
          <a:p>
            <a:pPr lvl="1"/>
            <a:r>
              <a:rPr lang="en-US" dirty="0" smtClean="0"/>
              <a:t>3x African population</a:t>
            </a:r>
          </a:p>
          <a:p>
            <a:pPr lvl="1"/>
            <a:r>
              <a:rPr lang="en-US" dirty="0" smtClean="0"/>
              <a:t>2x European population</a:t>
            </a:r>
          </a:p>
          <a:p>
            <a:r>
              <a:rPr lang="en-US" dirty="0"/>
              <a:t>Spread of farming</a:t>
            </a:r>
          </a:p>
          <a:p>
            <a:pPr lvl="1"/>
            <a:r>
              <a:rPr lang="en-US" dirty="0"/>
              <a:t>African/Asian crops</a:t>
            </a:r>
          </a:p>
          <a:p>
            <a:pPr lvl="2"/>
            <a:r>
              <a:rPr lang="en-US" dirty="0"/>
              <a:t>Yams, bananas</a:t>
            </a:r>
          </a:p>
          <a:p>
            <a:endParaRPr lang="en-US" dirty="0" smtClean="0"/>
          </a:p>
        </p:txBody>
      </p:sp>
    </p:spTree>
    <p:extLst>
      <p:ext uri="{BB962C8B-B14F-4D97-AF65-F5344CB8AC3E}">
        <p14:creationId xmlns:p14="http://schemas.microsoft.com/office/powerpoint/2010/main" val="85703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Agricultural Products</a:t>
            </a:r>
            <a:endParaRPr lang="en-US" dirty="0"/>
          </a:p>
        </p:txBody>
      </p:sp>
      <p:sp>
        <p:nvSpPr>
          <p:cNvPr id="3" name="Content Placeholder 2"/>
          <p:cNvSpPr>
            <a:spLocks noGrp="1"/>
          </p:cNvSpPr>
          <p:nvPr>
            <p:ph sz="half" idx="1"/>
          </p:nvPr>
        </p:nvSpPr>
        <p:spPr/>
        <p:txBody>
          <a:bodyPr/>
          <a:lstStyle/>
          <a:p>
            <a:r>
              <a:rPr lang="en-US" dirty="0" smtClean="0"/>
              <a:t>Ganges: Rice</a:t>
            </a:r>
          </a:p>
          <a:p>
            <a:r>
              <a:rPr lang="en-US" dirty="0" smtClean="0"/>
              <a:t>Dry areas</a:t>
            </a:r>
          </a:p>
          <a:p>
            <a:pPr lvl="1"/>
            <a:r>
              <a:rPr lang="en-US" dirty="0" smtClean="0"/>
              <a:t>Wheat</a:t>
            </a:r>
          </a:p>
          <a:p>
            <a:pPr lvl="1"/>
            <a:r>
              <a:rPr lang="en-US" dirty="0" smtClean="0"/>
              <a:t>Sorghum</a:t>
            </a:r>
          </a:p>
          <a:p>
            <a:pPr lvl="1"/>
            <a:r>
              <a:rPr lang="en-US" dirty="0" smtClean="0"/>
              <a:t>Millet</a:t>
            </a:r>
          </a:p>
          <a:p>
            <a:pPr lvl="1"/>
            <a:r>
              <a:rPr lang="en-US" dirty="0" smtClean="0"/>
              <a:t>Peas</a:t>
            </a:r>
          </a:p>
          <a:p>
            <a:pPr lvl="1"/>
            <a:r>
              <a:rPr lang="en-US" dirty="0" smtClean="0"/>
              <a:t>Beans</a:t>
            </a:r>
          </a:p>
          <a:p>
            <a:r>
              <a:rPr lang="en-US" dirty="0" smtClean="0"/>
              <a:t>Slash and burn agriculture </a:t>
            </a:r>
          </a:p>
          <a:p>
            <a:endParaRPr lang="en-US" dirty="0"/>
          </a:p>
          <a:p>
            <a:endParaRPr lang="en-US" dirty="0"/>
          </a:p>
        </p:txBody>
      </p:sp>
      <p:sp>
        <p:nvSpPr>
          <p:cNvPr id="4" name="Content Placeholder 3"/>
          <p:cNvSpPr>
            <a:spLocks noGrp="1"/>
          </p:cNvSpPr>
          <p:nvPr>
            <p:ph sz="half" idx="2"/>
          </p:nvPr>
        </p:nvSpPr>
        <p:spPr/>
        <p:txBody>
          <a:bodyPr/>
          <a:lstStyle/>
          <a:p>
            <a:endParaRPr lang="en-US"/>
          </a:p>
        </p:txBody>
      </p:sp>
      <p:pic>
        <p:nvPicPr>
          <p:cNvPr id="3074" name="Picture 2" descr="http://www.iitk.ac.in/gangetic/images/subsurf_lindo-gang%28crop%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447800"/>
            <a:ext cx="5181600" cy="446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02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14map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11200"/>
            <a:ext cx="8991600" cy="543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Rectangle 2" hidden="1"/>
          <p:cNvSpPr>
            <a:spLocks noGrp="1" noChangeArrowheads="1"/>
          </p:cNvSpPr>
          <p:nvPr>
            <p:ph type="title"/>
          </p:nvPr>
        </p:nvSpPr>
        <p:spPr/>
        <p:txBody>
          <a:bodyPr/>
          <a:lstStyle/>
          <a:p>
            <a:endParaRPr lang="en-US" altLang="en-US"/>
          </a:p>
        </p:txBody>
      </p:sp>
    </p:spTree>
    <p:extLst>
      <p:ext uri="{BB962C8B-B14F-4D97-AF65-F5344CB8AC3E}">
        <p14:creationId xmlns:p14="http://schemas.microsoft.com/office/powerpoint/2010/main" val="2524891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Water</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Niger </a:t>
            </a:r>
            <a:r>
              <a:rPr lang="en-US" dirty="0"/>
              <a:t>delta: flooding</a:t>
            </a:r>
          </a:p>
          <a:p>
            <a:r>
              <a:rPr lang="en-US" dirty="0"/>
              <a:t>Monsoon rain storage</a:t>
            </a:r>
          </a:p>
          <a:p>
            <a:pPr lvl="1"/>
            <a:r>
              <a:rPr lang="en-US" dirty="0"/>
              <a:t>Burma, Malaya, Java, Vietnam</a:t>
            </a:r>
          </a:p>
          <a:p>
            <a:r>
              <a:rPr lang="en-US" dirty="0"/>
              <a:t>Terrace farming</a:t>
            </a:r>
          </a:p>
          <a:p>
            <a:pPr lvl="1"/>
            <a:r>
              <a:rPr lang="en-US" dirty="0"/>
              <a:t>Controlled water system</a:t>
            </a:r>
          </a:p>
          <a:p>
            <a:pPr lvl="1"/>
            <a:r>
              <a:rPr lang="en-US" dirty="0"/>
              <a:t>Rice </a:t>
            </a:r>
          </a:p>
          <a:p>
            <a:r>
              <a:rPr lang="en-US" dirty="0"/>
              <a:t>Government sponsored irrigation </a:t>
            </a:r>
            <a:r>
              <a:rPr lang="en-US" dirty="0" smtClean="0"/>
              <a:t>systems</a:t>
            </a:r>
          </a:p>
          <a:p>
            <a:pPr lvl="1"/>
            <a:r>
              <a:rPr lang="en-US" dirty="0" smtClean="0"/>
              <a:t>Delhi Sultanate (N. India)</a:t>
            </a:r>
          </a:p>
          <a:p>
            <a:pPr lvl="2"/>
            <a:r>
              <a:rPr lang="en-US" dirty="0" smtClean="0"/>
              <a:t>System unsurpassed until 19</a:t>
            </a:r>
            <a:r>
              <a:rPr lang="en-US" baseline="30000" dirty="0" smtClean="0"/>
              <a:t>th</a:t>
            </a:r>
            <a:r>
              <a:rPr lang="en-US" dirty="0" smtClean="0"/>
              <a:t> century</a:t>
            </a:r>
          </a:p>
          <a:p>
            <a:pPr lvl="2"/>
            <a:r>
              <a:rPr lang="en-US" dirty="0" smtClean="0"/>
              <a:t>Sugar cane, cucumbers, melons</a:t>
            </a:r>
          </a:p>
          <a:p>
            <a:pPr lvl="1"/>
            <a:r>
              <a:rPr lang="en-US" dirty="0" smtClean="0"/>
              <a:t>Ceylon</a:t>
            </a:r>
          </a:p>
          <a:p>
            <a:pPr lvl="2"/>
            <a:r>
              <a:rPr lang="en-US" dirty="0" smtClean="0"/>
              <a:t>10</a:t>
            </a:r>
            <a:r>
              <a:rPr lang="en-US" baseline="30000" dirty="0" smtClean="0"/>
              <a:t>th</a:t>
            </a:r>
            <a:r>
              <a:rPr lang="en-US" dirty="0" smtClean="0"/>
              <a:t> century: world’s largest concentration of canals/irrigation systems</a:t>
            </a:r>
          </a:p>
          <a:p>
            <a:pPr lvl="2"/>
            <a:r>
              <a:rPr lang="en-US" dirty="0" smtClean="0"/>
              <a:t>Ruin by 1400 due to invaders—spread of malaria</a:t>
            </a:r>
          </a:p>
          <a:p>
            <a:pPr lvl="1"/>
            <a:r>
              <a:rPr lang="en-US" dirty="0" smtClean="0"/>
              <a:t>May not be built back after damage</a:t>
            </a:r>
            <a:endParaRPr lang="en-US" dirty="0"/>
          </a:p>
          <a:p>
            <a:endParaRPr lang="en-US" dirty="0"/>
          </a:p>
        </p:txBody>
      </p:sp>
    </p:spTree>
    <p:extLst>
      <p:ext uri="{BB962C8B-B14F-4D97-AF65-F5344CB8AC3E}">
        <p14:creationId xmlns:p14="http://schemas.microsoft.com/office/powerpoint/2010/main" val="983758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Iron</a:t>
            </a:r>
          </a:p>
          <a:p>
            <a:pPr lvl="1"/>
            <a:r>
              <a:rPr lang="en-US" dirty="0" smtClean="0"/>
              <a:t>Tools</a:t>
            </a:r>
          </a:p>
          <a:p>
            <a:pPr lvl="2"/>
            <a:r>
              <a:rPr lang="en-US" dirty="0" smtClean="0"/>
              <a:t>Hoes, axes, knives, needles, nails</a:t>
            </a:r>
          </a:p>
          <a:p>
            <a:pPr lvl="2"/>
            <a:r>
              <a:rPr lang="en-US" dirty="0" smtClean="0"/>
              <a:t>Used to clear land for fields, </a:t>
            </a:r>
            <a:r>
              <a:rPr lang="en-US" dirty="0" err="1" smtClean="0"/>
              <a:t>etc</a:t>
            </a:r>
            <a:endParaRPr lang="en-US" dirty="0" smtClean="0"/>
          </a:p>
          <a:p>
            <a:pPr lvl="1"/>
            <a:r>
              <a:rPr lang="en-US" dirty="0" smtClean="0"/>
              <a:t>Weapons</a:t>
            </a:r>
          </a:p>
          <a:p>
            <a:pPr lvl="2"/>
            <a:r>
              <a:rPr lang="en-US" dirty="0" smtClean="0"/>
              <a:t>Spear, arrow</a:t>
            </a:r>
          </a:p>
          <a:p>
            <a:pPr lvl="2"/>
            <a:r>
              <a:rPr lang="en-US" dirty="0" smtClean="0"/>
              <a:t>Indian swords</a:t>
            </a:r>
          </a:p>
          <a:p>
            <a:r>
              <a:rPr lang="en-US" dirty="0"/>
              <a:t>Gold</a:t>
            </a:r>
          </a:p>
          <a:p>
            <a:pPr lvl="1"/>
            <a:r>
              <a:rPr lang="en-US" dirty="0"/>
              <a:t>Ghana</a:t>
            </a:r>
          </a:p>
          <a:p>
            <a:pPr lvl="1"/>
            <a:r>
              <a:rPr lang="en-US" dirty="0"/>
              <a:t>Traded across Sahara and to Indian Ocean </a:t>
            </a:r>
            <a:r>
              <a:rPr lang="en-US" dirty="0" smtClean="0"/>
              <a:t>basin</a:t>
            </a:r>
            <a:endParaRPr lang="en-US" dirty="0"/>
          </a:p>
        </p:txBody>
      </p:sp>
      <p:sp>
        <p:nvSpPr>
          <p:cNvPr id="4" name="Content Placeholder 3"/>
          <p:cNvSpPr>
            <a:spLocks noGrp="1"/>
          </p:cNvSpPr>
          <p:nvPr>
            <p:ph sz="half" idx="2"/>
          </p:nvPr>
        </p:nvSpPr>
        <p:spPr>
          <a:xfrm>
            <a:off x="4648200" y="1143000"/>
            <a:ext cx="4038600" cy="4525963"/>
          </a:xfrm>
        </p:spPr>
        <p:txBody>
          <a:bodyPr>
            <a:normAutofit fontScale="92500" lnSpcReduction="10000"/>
          </a:bodyPr>
          <a:lstStyle/>
          <a:p>
            <a:r>
              <a:rPr lang="en-US" dirty="0"/>
              <a:t>Copper</a:t>
            </a:r>
          </a:p>
          <a:p>
            <a:pPr lvl="1"/>
            <a:r>
              <a:rPr lang="en-US" dirty="0"/>
              <a:t>SE Africa</a:t>
            </a:r>
          </a:p>
          <a:p>
            <a:pPr lvl="1"/>
            <a:r>
              <a:rPr lang="en-US" dirty="0" err="1" smtClean="0"/>
              <a:t>Copperbelt</a:t>
            </a:r>
            <a:endParaRPr lang="en-US" dirty="0" smtClean="0"/>
          </a:p>
          <a:p>
            <a:pPr lvl="1"/>
            <a:r>
              <a:rPr lang="en-US" dirty="0"/>
              <a:t>Smelting viewed as “magic”</a:t>
            </a:r>
          </a:p>
          <a:p>
            <a:pPr lvl="1"/>
            <a:r>
              <a:rPr lang="en-US" dirty="0"/>
              <a:t>Used as currency (Sudan)</a:t>
            </a:r>
          </a:p>
          <a:p>
            <a:pPr lvl="1"/>
            <a:r>
              <a:rPr lang="en-US" dirty="0" smtClean="0"/>
              <a:t>Wire</a:t>
            </a:r>
            <a:r>
              <a:rPr lang="en-US" dirty="0"/>
              <a:t>, </a:t>
            </a:r>
            <a:r>
              <a:rPr lang="en-US" dirty="0" smtClean="0"/>
              <a:t>decoration</a:t>
            </a:r>
          </a:p>
          <a:p>
            <a:pPr lvl="1"/>
            <a:r>
              <a:rPr lang="en-US" dirty="0" smtClean="0"/>
              <a:t>Copper, brass statues</a:t>
            </a:r>
            <a:endParaRPr lang="en-US" dirty="0"/>
          </a:p>
          <a:p>
            <a:endParaRPr lang="en-US" dirty="0"/>
          </a:p>
        </p:txBody>
      </p:sp>
      <p:pic>
        <p:nvPicPr>
          <p:cNvPr id="5" name="Picture 4" descr="14p3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3947160"/>
            <a:ext cx="1752431" cy="291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9622511"/>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10028</TotalTime>
  <Words>1368</Words>
  <Application>Microsoft Macintosh PowerPoint</Application>
  <PresentationFormat>On-screen Show (4:3)</PresentationFormat>
  <Paragraphs>323</Paragraphs>
  <Slides>33</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Calibri</vt:lpstr>
      <vt:lpstr>Tw Cen MT</vt:lpstr>
      <vt:lpstr>Arial</vt:lpstr>
      <vt:lpstr>Thatch</vt:lpstr>
      <vt:lpstr>Tropical Africa and Asia</vt:lpstr>
      <vt:lpstr>The Tropics</vt:lpstr>
      <vt:lpstr>Tropical Foraging and Herding</vt:lpstr>
      <vt:lpstr>PowerPoint Presentation</vt:lpstr>
      <vt:lpstr>Tropical Agriculture</vt:lpstr>
      <vt:lpstr>Agricultural Products</vt:lpstr>
      <vt:lpstr>PowerPoint Presentation</vt:lpstr>
      <vt:lpstr>Water</vt:lpstr>
      <vt:lpstr>Other Resources</vt:lpstr>
      <vt:lpstr>Islamic Empires</vt:lpstr>
      <vt:lpstr>PowerPoint Presentation</vt:lpstr>
      <vt:lpstr>Muslim Rule</vt:lpstr>
      <vt:lpstr>PowerPoint Presentation</vt:lpstr>
      <vt:lpstr>Mali</vt:lpstr>
      <vt:lpstr>Mansa Musa</vt:lpstr>
      <vt:lpstr>Mali’s Decline</vt:lpstr>
      <vt:lpstr>Delhi Sultanate (India)</vt:lpstr>
      <vt:lpstr>Expansion</vt:lpstr>
      <vt:lpstr>Fall and Legacy</vt:lpstr>
      <vt:lpstr>Indian Ocean Trade</vt:lpstr>
      <vt:lpstr>PowerPoint Presentation</vt:lpstr>
      <vt:lpstr>Ship Technology</vt:lpstr>
      <vt:lpstr>Comparison</vt:lpstr>
      <vt:lpstr>Africa</vt:lpstr>
      <vt:lpstr>Arabia</vt:lpstr>
      <vt:lpstr>India</vt:lpstr>
      <vt:lpstr>SE Asia</vt:lpstr>
      <vt:lpstr>Architecture</vt:lpstr>
      <vt:lpstr>Great Mosque of Djenné (Mali)</vt:lpstr>
      <vt:lpstr>Literacy and Religion</vt:lpstr>
      <vt:lpstr>Women and Slaves </vt:lpstr>
      <vt:lpstr>Ibn Battuta (1304-1369)</vt:lpstr>
      <vt:lpstr>Travels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Tropical Africa and Asia</dc:title>
  <dc:creator>Teacher</dc:creator>
  <cp:lastModifiedBy>Kolby Rudd</cp:lastModifiedBy>
  <cp:revision>31</cp:revision>
  <dcterms:created xsi:type="dcterms:W3CDTF">2015-10-14T16:06:57Z</dcterms:created>
  <dcterms:modified xsi:type="dcterms:W3CDTF">2016-02-01T05:37:11Z</dcterms:modified>
</cp:coreProperties>
</file>