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257" r:id="rId2"/>
    <p:sldId id="295" r:id="rId3"/>
    <p:sldId id="296" r:id="rId4"/>
    <p:sldId id="259" r:id="rId5"/>
    <p:sldId id="261" r:id="rId6"/>
    <p:sldId id="263" r:id="rId7"/>
    <p:sldId id="260" r:id="rId8"/>
    <p:sldId id="264" r:id="rId9"/>
    <p:sldId id="299" r:id="rId10"/>
    <p:sldId id="293" r:id="rId11"/>
    <p:sldId id="294" r:id="rId12"/>
    <p:sldId id="265" r:id="rId13"/>
    <p:sldId id="267" r:id="rId14"/>
    <p:sldId id="268" r:id="rId15"/>
    <p:sldId id="300" r:id="rId16"/>
    <p:sldId id="266" r:id="rId17"/>
    <p:sldId id="269" r:id="rId18"/>
    <p:sldId id="270" r:id="rId19"/>
    <p:sldId id="271" r:id="rId20"/>
    <p:sldId id="272" r:id="rId21"/>
    <p:sldId id="297" r:id="rId22"/>
    <p:sldId id="277" r:id="rId23"/>
    <p:sldId id="273" r:id="rId24"/>
    <p:sldId id="275" r:id="rId25"/>
    <p:sldId id="278" r:id="rId26"/>
    <p:sldId id="284" r:id="rId27"/>
    <p:sldId id="281" r:id="rId28"/>
    <p:sldId id="282" r:id="rId29"/>
    <p:sldId id="274" r:id="rId30"/>
    <p:sldId id="276" r:id="rId31"/>
    <p:sldId id="279" r:id="rId32"/>
    <p:sldId id="285" r:id="rId33"/>
    <p:sldId id="298" r:id="rId34"/>
    <p:sldId id="291" r:id="rId35"/>
    <p:sldId id="289" r:id="rId36"/>
    <p:sldId id="290" r:id="rId37"/>
    <p:sldId id="287" r:id="rId38"/>
    <p:sldId id="288" r:id="rId39"/>
    <p:sldId id="26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26" autoAdjust="0"/>
  </p:normalViewPr>
  <p:slideViewPr>
    <p:cSldViewPr>
      <p:cViewPr varScale="1">
        <p:scale>
          <a:sx n="53" d="100"/>
          <a:sy n="53" d="100"/>
        </p:scale>
        <p:origin x="92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9C57C4-82E3-4461-BE21-773576E17A9F}" type="datetimeFigureOut">
              <a:rPr lang="en-US" smtClean="0"/>
              <a:t>9/1/2015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736FCC-E1BA-43E4-A3E9-B9804AAD35B8}" type="slidenum">
              <a:rPr lang="en-US" smtClean="0"/>
              <a:t>‹#›</a:t>
            </a:fld>
            <a:endParaRPr lang="en-US"/>
          </a:p>
        </p:txBody>
      </p:sp>
    </p:spTree>
    <p:extLst>
      <p:ext uri="{BB962C8B-B14F-4D97-AF65-F5344CB8AC3E}">
        <p14:creationId xmlns:p14="http://schemas.microsoft.com/office/powerpoint/2010/main" val="224471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8AC41D-05FE-41DA-8231-3F1C28DD19BA}" type="slidenum">
              <a:rPr lang="en-US" altLang="en-US"/>
              <a:pPr/>
              <a:t>5</a:t>
            </a:fld>
            <a:endParaRPr lang="en-US" altLang="en-US"/>
          </a:p>
        </p:txBody>
      </p:sp>
      <p:sp>
        <p:nvSpPr>
          <p:cNvPr id="4098" name="Rectangle 2"/>
          <p:cNvSpPr>
            <a:spLocks noGrp="1" noRot="1" noChangeAspect="1" noChangeArrowheads="1" noTextEdit="1"/>
          </p:cNvSpPr>
          <p:nvPr>
            <p:ph type="sldImg"/>
          </p:nvPr>
        </p:nvSpPr>
        <p:spPr>
          <a:xfrm>
            <a:off x="1143000" y="687388"/>
            <a:ext cx="4572000" cy="3429000"/>
          </a:xfrm>
          <a:ln/>
        </p:spPr>
      </p:sp>
      <p:sp>
        <p:nvSpPr>
          <p:cNvPr id="4099"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dirty="0">
                <a:solidFill>
                  <a:srgbClr val="000000"/>
                </a:solidFill>
              </a:rPr>
              <a:t>Map 2.1:</a:t>
            </a:r>
            <a:r>
              <a:rPr lang="el-GR" altLang="en-US" dirty="0">
                <a:solidFill>
                  <a:srgbClr val="000000"/>
                </a:solidFill>
              </a:rPr>
              <a:t> </a:t>
            </a:r>
            <a:r>
              <a:rPr lang="el-GR" altLang="en-US" b="1" dirty="0">
                <a:solidFill>
                  <a:srgbClr val="000000"/>
                </a:solidFill>
              </a:rPr>
              <a:t>River-Valley Civilizations, 3500–1500 B.C.</a:t>
            </a:r>
            <a:r>
              <a:rPr lang="en-US" altLang="en-US" b="1" dirty="0">
                <a:solidFill>
                  <a:srgbClr val="000000"/>
                </a:solidFill>
              </a:rPr>
              <a:t>E</a:t>
            </a:r>
            <a:r>
              <a:rPr lang="el-GR" altLang="en-US" b="1" dirty="0">
                <a:solidFill>
                  <a:srgbClr val="000000"/>
                </a:solidFill>
              </a:rPr>
              <a:t>.</a:t>
            </a:r>
          </a:p>
          <a:p>
            <a:r>
              <a:rPr lang="el-GR" altLang="en-US" dirty="0">
                <a:solidFill>
                  <a:srgbClr val="000000"/>
                </a:solidFill>
              </a:rPr>
              <a:t>The earliest complex societies arose in the floodplains of large rivers: in the fourth millennium B.C.</a:t>
            </a:r>
            <a:r>
              <a:rPr lang="en-US" altLang="en-US" dirty="0">
                <a:solidFill>
                  <a:srgbClr val="000000"/>
                </a:solidFill>
              </a:rPr>
              <a:t>E</a:t>
            </a:r>
            <a:r>
              <a:rPr lang="el-GR" altLang="en-US" dirty="0">
                <a:solidFill>
                  <a:srgbClr val="000000"/>
                </a:solidFill>
              </a:rPr>
              <a:t>. in the valley of the Tigris and Euphrates Rivers in </a:t>
            </a:r>
            <a:r>
              <a:rPr lang="el-GR" altLang="en-US" dirty="0" smtClean="0">
                <a:solidFill>
                  <a:srgbClr val="000000"/>
                </a:solidFill>
              </a:rPr>
              <a:t>Mesopotamia</a:t>
            </a:r>
            <a:r>
              <a:rPr lang="en-US" altLang="en-US" dirty="0" smtClean="0">
                <a:solidFill>
                  <a:srgbClr val="000000"/>
                </a:solidFill>
              </a:rPr>
              <a:t> (modern </a:t>
            </a:r>
            <a:r>
              <a:rPr lang="en-US" altLang="en-US" b="1" dirty="0" smtClean="0">
                <a:solidFill>
                  <a:srgbClr val="000000"/>
                </a:solidFill>
              </a:rPr>
              <a:t>Iraq</a:t>
            </a:r>
            <a:r>
              <a:rPr lang="en-US" altLang="en-US" dirty="0" smtClean="0">
                <a:solidFill>
                  <a:srgbClr val="000000"/>
                </a:solidFill>
              </a:rPr>
              <a:t>)</a:t>
            </a:r>
            <a:r>
              <a:rPr lang="el-GR" altLang="en-US" dirty="0" smtClean="0">
                <a:solidFill>
                  <a:srgbClr val="000000"/>
                </a:solidFill>
              </a:rPr>
              <a:t> </a:t>
            </a:r>
            <a:r>
              <a:rPr lang="el-GR" altLang="en-US" dirty="0">
                <a:solidFill>
                  <a:srgbClr val="000000"/>
                </a:solidFill>
              </a:rPr>
              <a:t>and the Nile River in </a:t>
            </a:r>
            <a:r>
              <a:rPr lang="el-GR" altLang="en-US" b="1" dirty="0">
                <a:solidFill>
                  <a:srgbClr val="000000"/>
                </a:solidFill>
              </a:rPr>
              <a:t>Egypt</a:t>
            </a:r>
            <a:r>
              <a:rPr lang="el-GR" altLang="en-US" dirty="0">
                <a:solidFill>
                  <a:srgbClr val="000000"/>
                </a:solidFill>
              </a:rPr>
              <a:t>, in the third millennium B.C.</a:t>
            </a:r>
            <a:r>
              <a:rPr lang="en-US" altLang="en-US" dirty="0">
                <a:solidFill>
                  <a:srgbClr val="000000"/>
                </a:solidFill>
              </a:rPr>
              <a:t>E</a:t>
            </a:r>
            <a:r>
              <a:rPr lang="el-GR" altLang="en-US" dirty="0">
                <a:solidFill>
                  <a:srgbClr val="000000"/>
                </a:solidFill>
              </a:rPr>
              <a:t>. in the valley of the Indus River in </a:t>
            </a:r>
            <a:r>
              <a:rPr lang="el-GR" altLang="en-US" b="1" dirty="0">
                <a:solidFill>
                  <a:srgbClr val="000000"/>
                </a:solidFill>
              </a:rPr>
              <a:t>Pakistan</a:t>
            </a:r>
            <a:r>
              <a:rPr lang="el-GR" altLang="en-US" dirty="0">
                <a:solidFill>
                  <a:srgbClr val="000000"/>
                </a:solidFill>
              </a:rPr>
              <a:t>, and in the second millennium B.C.</a:t>
            </a:r>
            <a:r>
              <a:rPr lang="en-US" altLang="en-US" dirty="0">
                <a:solidFill>
                  <a:srgbClr val="000000"/>
                </a:solidFill>
              </a:rPr>
              <a:t>E</a:t>
            </a:r>
            <a:r>
              <a:rPr lang="el-GR" altLang="en-US" dirty="0">
                <a:solidFill>
                  <a:srgbClr val="000000"/>
                </a:solidFill>
              </a:rPr>
              <a:t>. in the valley of the Yellow River i</a:t>
            </a:r>
            <a:r>
              <a:rPr lang="el-GR" altLang="en-US" dirty="0">
                <a:solidFill>
                  <a:srgbClr val="000000"/>
                </a:solidFill>
                <a:latin typeface="ScalaSansPro-Regular" charset="0"/>
              </a:rPr>
              <a:t>n China.</a:t>
            </a:r>
          </a:p>
        </p:txBody>
      </p:sp>
    </p:spTree>
    <p:extLst>
      <p:ext uri="{BB962C8B-B14F-4D97-AF65-F5344CB8AC3E}">
        <p14:creationId xmlns:p14="http://schemas.microsoft.com/office/powerpoint/2010/main" val="20519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C6028A-55D1-44EF-91CA-A01F8E065762}" type="slidenum">
              <a:rPr lang="en-US" altLang="en-US"/>
              <a:pPr/>
              <a:t>17</a:t>
            </a:fld>
            <a:endParaRPr lang="en-US" altLang="en-US"/>
          </a:p>
        </p:txBody>
      </p:sp>
      <p:sp>
        <p:nvSpPr>
          <p:cNvPr id="14338" name="Rectangle 2"/>
          <p:cNvSpPr>
            <a:spLocks noGrp="1" noRot="1" noChangeAspect="1" noChangeArrowheads="1" noTextEdit="1"/>
          </p:cNvSpPr>
          <p:nvPr>
            <p:ph type="sldImg"/>
          </p:nvPr>
        </p:nvSpPr>
        <p:spPr>
          <a:xfrm>
            <a:off x="1143000" y="687388"/>
            <a:ext cx="4572000" cy="3429000"/>
          </a:xfrm>
          <a:ln/>
        </p:spPr>
      </p:sp>
      <p:sp>
        <p:nvSpPr>
          <p:cNvPr id="14339"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Ziggurat of Ur-Nammu, ca. 2100 B.C.</a:t>
            </a:r>
            <a:r>
              <a:rPr lang="en-US" altLang="en-US" b="1">
                <a:solidFill>
                  <a:srgbClr val="000000"/>
                </a:solidFill>
              </a:rPr>
              <a:t>E</a:t>
            </a:r>
            <a:r>
              <a:rPr lang="el-GR" altLang="en-US" b="1">
                <a:solidFill>
                  <a:srgbClr val="000000"/>
                </a:solidFill>
              </a:rPr>
              <a:t>.</a:t>
            </a:r>
          </a:p>
          <a:p>
            <a:r>
              <a:rPr lang="el-GR" altLang="en-US">
                <a:solidFill>
                  <a:srgbClr val="000000"/>
                </a:solidFill>
              </a:rPr>
              <a:t>Built at Ur by King Ur-Nammu for the Sumerian moon-god, Nanna, an exterior made of fine bricks baked in a kiln encloses a sun-dried mudbrick core. Three ramps on the first level converge to form a stairway to the second level. The function of ziggurats is not know</a:t>
            </a:r>
            <a:r>
              <a:rPr lang="el-GR" altLang="en-US">
                <a:solidFill>
                  <a:srgbClr val="000000"/>
                </a:solidFill>
                <a:latin typeface="ScalaSansPro-Regular" charset="0"/>
              </a:rPr>
              <a:t>n.</a:t>
            </a:r>
          </a:p>
        </p:txBody>
      </p:sp>
    </p:spTree>
    <p:extLst>
      <p:ext uri="{BB962C8B-B14F-4D97-AF65-F5344CB8AC3E}">
        <p14:creationId xmlns:p14="http://schemas.microsoft.com/office/powerpoint/2010/main" val="3916914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5EC9A-C351-4F2A-AE94-A6807BD147C8}" type="slidenum">
              <a:rPr lang="en-US" altLang="en-US"/>
              <a:pPr/>
              <a:t>22</a:t>
            </a:fld>
            <a:endParaRPr lang="en-US" altLang="en-US"/>
          </a:p>
        </p:txBody>
      </p:sp>
      <p:sp>
        <p:nvSpPr>
          <p:cNvPr id="16386" name="Rectangle 2"/>
          <p:cNvSpPr>
            <a:spLocks noGrp="1" noRot="1" noChangeAspect="1" noChangeArrowheads="1" noTextEdit="1"/>
          </p:cNvSpPr>
          <p:nvPr>
            <p:ph type="sldImg"/>
          </p:nvPr>
        </p:nvSpPr>
        <p:spPr>
          <a:xfrm>
            <a:off x="1143000" y="687388"/>
            <a:ext cx="4572000" cy="3429000"/>
          </a:xfrm>
          <a:ln/>
        </p:spPr>
      </p:sp>
      <p:sp>
        <p:nvSpPr>
          <p:cNvPr id="16387"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Map 2.3:</a:t>
            </a:r>
            <a:r>
              <a:rPr lang="el-GR" altLang="en-US">
                <a:solidFill>
                  <a:srgbClr val="000000"/>
                </a:solidFill>
              </a:rPr>
              <a:t> </a:t>
            </a:r>
            <a:r>
              <a:rPr lang="el-GR" altLang="en-US" b="1">
                <a:solidFill>
                  <a:srgbClr val="000000"/>
                </a:solidFill>
              </a:rPr>
              <a:t>Ancient Egypt.</a:t>
            </a:r>
          </a:p>
          <a:p>
            <a:r>
              <a:rPr lang="el-GR" altLang="en-US">
                <a:solidFill>
                  <a:srgbClr val="000000"/>
                </a:solidFill>
              </a:rPr>
              <a:t>The Nile River, flowing south to north, carved out of the surrounding desert a narrow green valley that became heavily settled in antiquity.</a:t>
            </a:r>
          </a:p>
        </p:txBody>
      </p:sp>
    </p:spTree>
    <p:extLst>
      <p:ext uri="{BB962C8B-B14F-4D97-AF65-F5344CB8AC3E}">
        <p14:creationId xmlns:p14="http://schemas.microsoft.com/office/powerpoint/2010/main" val="209677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BF794-61E9-4E13-AAFE-09F20131AE00}" type="slidenum">
              <a:rPr lang="en-US" altLang="en-US"/>
              <a:pPr/>
              <a:t>27</a:t>
            </a:fld>
            <a:endParaRPr lang="en-US" altLang="en-US"/>
          </a:p>
        </p:txBody>
      </p:sp>
      <p:sp>
        <p:nvSpPr>
          <p:cNvPr id="18434" name="Rectangle 2"/>
          <p:cNvSpPr>
            <a:spLocks noGrp="1" noRot="1" noChangeAspect="1" noChangeArrowheads="1" noTextEdit="1"/>
          </p:cNvSpPr>
          <p:nvPr>
            <p:ph type="sldImg"/>
          </p:nvPr>
        </p:nvSpPr>
        <p:spPr>
          <a:xfrm>
            <a:off x="1143000" y="687388"/>
            <a:ext cx="4572000" cy="3429000"/>
          </a:xfrm>
          <a:ln/>
        </p:spPr>
      </p:sp>
      <p:sp>
        <p:nvSpPr>
          <p:cNvPr id="18435"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dirty="0">
                <a:solidFill>
                  <a:srgbClr val="000000"/>
                </a:solidFill>
              </a:rPr>
              <a:t>Model of Egyptian Riverboat, ca. 1985 B.C.</a:t>
            </a:r>
            <a:r>
              <a:rPr lang="en-US" altLang="en-US" b="1" dirty="0">
                <a:solidFill>
                  <a:srgbClr val="000000"/>
                </a:solidFill>
              </a:rPr>
              <a:t>E</a:t>
            </a:r>
            <a:r>
              <a:rPr lang="el-GR" altLang="en-US" b="1" dirty="0">
                <a:solidFill>
                  <a:srgbClr val="000000"/>
                </a:solidFill>
              </a:rPr>
              <a:t>.</a:t>
            </a:r>
          </a:p>
          <a:p>
            <a:r>
              <a:rPr lang="el-GR" altLang="en-US" dirty="0">
                <a:solidFill>
                  <a:srgbClr val="000000"/>
                </a:solidFill>
              </a:rPr>
              <a:t>This model was buried in the tomb of a Middle Kingdom official, Meketre, who is shown in the cabin being entertained by musicians. The captain stands in front of the cabin, the helmsman on the left steers the boat with the rudder, while the lookout on the right lets out a weighted line to determine the river’s depth. Lightweight ships equipped with sails and oars were well suited for travel on the peaceful Nile and sometimes were used for voyages on the Mediterranean and Red Sea</a:t>
            </a:r>
            <a:r>
              <a:rPr lang="el-GR" altLang="en-US" dirty="0">
                <a:solidFill>
                  <a:srgbClr val="000000"/>
                </a:solidFill>
                <a:latin typeface="ScalaSansPro-Regular" charset="0"/>
              </a:rPr>
              <a:t>s.</a:t>
            </a:r>
          </a:p>
        </p:txBody>
      </p:sp>
    </p:spTree>
    <p:extLst>
      <p:ext uri="{BB962C8B-B14F-4D97-AF65-F5344CB8AC3E}">
        <p14:creationId xmlns:p14="http://schemas.microsoft.com/office/powerpoint/2010/main" val="2828629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0A1A1-EA83-4C5B-ABD6-F2BCA531C680}" type="slidenum">
              <a:rPr lang="en-US" altLang="en-US"/>
              <a:pPr/>
              <a:t>28</a:t>
            </a:fld>
            <a:endParaRPr lang="en-US" altLang="en-US"/>
          </a:p>
        </p:txBody>
      </p:sp>
      <p:sp>
        <p:nvSpPr>
          <p:cNvPr id="20482" name="Rectangle 2"/>
          <p:cNvSpPr>
            <a:spLocks noGrp="1" noRot="1" noChangeAspect="1" noChangeArrowheads="1" noTextEdit="1"/>
          </p:cNvSpPr>
          <p:nvPr>
            <p:ph type="sldImg"/>
          </p:nvPr>
        </p:nvSpPr>
        <p:spPr>
          <a:xfrm>
            <a:off x="1143000" y="687388"/>
            <a:ext cx="4572000" cy="3429000"/>
          </a:xfrm>
          <a:ln/>
        </p:spPr>
      </p:sp>
      <p:sp>
        <p:nvSpPr>
          <p:cNvPr id="20483"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Pyramids of Menkaure, Khafre, and Khufu at Giza, ca. 2500 B.C.</a:t>
            </a:r>
            <a:r>
              <a:rPr lang="en-US" altLang="en-US" b="1">
                <a:solidFill>
                  <a:srgbClr val="000000"/>
                </a:solidFill>
              </a:rPr>
              <a:t>E</a:t>
            </a:r>
            <a:r>
              <a:rPr lang="el-GR" altLang="en-US" b="1">
                <a:solidFill>
                  <a:srgbClr val="000000"/>
                </a:solidFill>
              </a:rPr>
              <a:t>.</a:t>
            </a:r>
          </a:p>
          <a:p>
            <a:r>
              <a:rPr lang="el-GR" altLang="en-US">
                <a:solidFill>
                  <a:srgbClr val="000000"/>
                </a:solidFill>
              </a:rPr>
              <a:t>With a width of 755 feet (230 meters) and a height of 480 feet (146 meters), the Great Pyramid of Khufu is the largest stone structure ever built. The construction of these massive edifices depended on relatively simple techniques of stonecutting, transport (the stones were floated downriver on boats and rolled to the site on sledges), and lifting (the stones were dragged up the face of the pyramid on mud-brick ramps). However, the surveying and engineering skills required to level the platform, lay out the measurements, and securely position the blocks were very sophisticated and have withstood the test of tim</a:t>
            </a:r>
            <a:r>
              <a:rPr lang="el-GR" altLang="en-US">
                <a:solidFill>
                  <a:srgbClr val="000000"/>
                </a:solidFill>
                <a:latin typeface="ScalaSansPro-Regular" charset="0"/>
              </a:rPr>
              <a:t>e.</a:t>
            </a:r>
          </a:p>
        </p:txBody>
      </p:sp>
    </p:spTree>
    <p:extLst>
      <p:ext uri="{BB962C8B-B14F-4D97-AF65-F5344CB8AC3E}">
        <p14:creationId xmlns:p14="http://schemas.microsoft.com/office/powerpoint/2010/main" val="1069868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D41E32-73AA-436E-8597-B60462C8E817}" type="slidenum">
              <a:rPr lang="en-US" altLang="en-US"/>
              <a:pPr/>
              <a:t>37</a:t>
            </a:fld>
            <a:endParaRPr lang="en-US" altLang="en-US"/>
          </a:p>
        </p:txBody>
      </p:sp>
      <p:sp>
        <p:nvSpPr>
          <p:cNvPr id="22530" name="Rectangle 2"/>
          <p:cNvSpPr>
            <a:spLocks noGrp="1" noRot="1" noChangeAspect="1" noChangeArrowheads="1" noTextEdit="1"/>
          </p:cNvSpPr>
          <p:nvPr>
            <p:ph type="sldImg"/>
          </p:nvPr>
        </p:nvSpPr>
        <p:spPr>
          <a:xfrm>
            <a:off x="1143000" y="687388"/>
            <a:ext cx="4572000" cy="3429000"/>
          </a:xfrm>
          <a:ln/>
        </p:spPr>
      </p:sp>
      <p:sp>
        <p:nvSpPr>
          <p:cNvPr id="22531"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Man from Mohenjo-Daro, ca. 2600–1900 B.C.</a:t>
            </a:r>
            <a:r>
              <a:rPr lang="en-US" altLang="en-US" b="1">
                <a:solidFill>
                  <a:srgbClr val="000000"/>
                </a:solidFill>
              </a:rPr>
              <a:t>E</a:t>
            </a:r>
            <a:r>
              <a:rPr lang="el-GR" altLang="en-US" b="1">
                <a:solidFill>
                  <a:srgbClr val="000000"/>
                </a:solidFill>
              </a:rPr>
              <a:t>.</a:t>
            </a:r>
          </a:p>
          <a:p>
            <a:r>
              <a:rPr lang="el-GR" altLang="en-US">
                <a:solidFill>
                  <a:srgbClr val="000000"/>
                </a:solidFill>
              </a:rPr>
              <a:t>This statue of a seated man wearing a cloak and headband was carved from a soft stone called steatite. It is often called the “Priest-King” because some scholars believe it may represent someone with religious and secular authority, but the true identity and status of this person are unknow</a:t>
            </a:r>
            <a:r>
              <a:rPr lang="el-GR" altLang="en-US">
                <a:solidFill>
                  <a:srgbClr val="000000"/>
                </a:solidFill>
                <a:latin typeface="ScalaSansPro-Regular" charset="0"/>
              </a:rPr>
              <a:t>n.</a:t>
            </a:r>
          </a:p>
        </p:txBody>
      </p:sp>
    </p:spTree>
    <p:extLst>
      <p:ext uri="{BB962C8B-B14F-4D97-AF65-F5344CB8AC3E}">
        <p14:creationId xmlns:p14="http://schemas.microsoft.com/office/powerpoint/2010/main" val="1225284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69069F-8251-4A25-AB81-5D03408B8D07}" type="slidenum">
              <a:rPr lang="en-US" altLang="en-US"/>
              <a:pPr/>
              <a:t>38</a:t>
            </a:fld>
            <a:endParaRPr lang="en-US" altLang="en-US"/>
          </a:p>
        </p:txBody>
      </p:sp>
      <p:sp>
        <p:nvSpPr>
          <p:cNvPr id="24578" name="Rectangle 2"/>
          <p:cNvSpPr>
            <a:spLocks noGrp="1" noRot="1" noChangeAspect="1" noChangeArrowheads="1" noTextEdit="1"/>
          </p:cNvSpPr>
          <p:nvPr>
            <p:ph type="sldImg"/>
          </p:nvPr>
        </p:nvSpPr>
        <p:spPr>
          <a:xfrm>
            <a:off x="1143000" y="687388"/>
            <a:ext cx="4572000" cy="3429000"/>
          </a:xfrm>
          <a:ln/>
        </p:spPr>
      </p:sp>
      <p:sp>
        <p:nvSpPr>
          <p:cNvPr id="24579"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Mud-Brick Fortification Wall of the Citadel at Harappa.</a:t>
            </a:r>
          </a:p>
          <a:p>
            <a:r>
              <a:rPr lang="el-GR" altLang="en-US">
                <a:solidFill>
                  <a:srgbClr val="000000"/>
                </a:solidFill>
              </a:rPr>
              <a:t>Built upon a high platform, this massive construction required large numbers of bricks and enormous man</a:t>
            </a:r>
            <a:r>
              <a:rPr lang="en-US" altLang="en-US">
                <a:solidFill>
                  <a:srgbClr val="000000"/>
                </a:solidFill>
              </a:rPr>
              <a:t>-</a:t>
            </a:r>
            <a:r>
              <a:rPr lang="el-GR" altLang="en-US">
                <a:solidFill>
                  <a:srgbClr val="000000"/>
                </a:solidFill>
              </a:rPr>
              <a:t>hours of labor.</a:t>
            </a:r>
          </a:p>
        </p:txBody>
      </p:sp>
    </p:spTree>
    <p:extLst>
      <p:ext uri="{BB962C8B-B14F-4D97-AF65-F5344CB8AC3E}">
        <p14:creationId xmlns:p14="http://schemas.microsoft.com/office/powerpoint/2010/main" val="3057816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A11D0-32EC-4276-9743-7339BBFE957D}" type="slidenum">
              <a:rPr lang="en-US" altLang="en-US"/>
              <a:pPr/>
              <a:t>39</a:t>
            </a:fld>
            <a:endParaRPr lang="en-US" altLang="en-US"/>
          </a:p>
        </p:txBody>
      </p:sp>
      <p:sp>
        <p:nvSpPr>
          <p:cNvPr id="6146" name="Rectangle 2"/>
          <p:cNvSpPr>
            <a:spLocks noGrp="1" noRot="1" noChangeAspect="1" noChangeArrowheads="1" noTextEdit="1"/>
          </p:cNvSpPr>
          <p:nvPr>
            <p:ph type="sldImg"/>
          </p:nvPr>
        </p:nvSpPr>
        <p:spPr>
          <a:xfrm>
            <a:off x="1143000" y="687388"/>
            <a:ext cx="4572000" cy="3429000"/>
          </a:xfrm>
          <a:ln/>
        </p:spPr>
      </p:sp>
      <p:sp>
        <p:nvSpPr>
          <p:cNvPr id="6147" name="Rectangle 3"/>
          <p:cNvSpPr>
            <a:spLocks noGrp="1" noChangeArrowheads="1"/>
          </p:cNvSpPr>
          <p:nvPr>
            <p:ph type="body" idx="1"/>
          </p:nvPr>
        </p:nvSpPr>
        <p:spPr>
          <a:xfrm>
            <a:off x="912813" y="4343400"/>
            <a:ext cx="5032375" cy="4113213"/>
          </a:xfrm>
        </p:spPr>
        <p:txBody>
          <a:bodyPr lIns="91426" tIns="45714" rIns="91426" bIns="45714"/>
          <a:lstStyle/>
          <a:p>
            <a:endParaRPr lang="el-GR" altLang="en-US">
              <a:solidFill>
                <a:srgbClr val="000000"/>
              </a:solidFill>
            </a:endParaRPr>
          </a:p>
        </p:txBody>
      </p:sp>
    </p:spTree>
    <p:extLst>
      <p:ext uri="{BB962C8B-B14F-4D97-AF65-F5344CB8AC3E}">
        <p14:creationId xmlns:p14="http://schemas.microsoft.com/office/powerpoint/2010/main" val="1687607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8F183B-BB6B-4ED5-AAA7-B9A644566787}" type="datetimeFigureOut">
              <a:rPr lang="en-US" smtClean="0"/>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CBC5A-C314-4A5A-A498-854794116A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F183B-BB6B-4ED5-AAA7-B9A644566787}" type="datetimeFigureOut">
              <a:rPr lang="en-US" smtClean="0"/>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CBC5A-C314-4A5A-A498-854794116A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F183B-BB6B-4ED5-AAA7-B9A644566787}" type="datetimeFigureOut">
              <a:rPr lang="en-US" smtClean="0"/>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CBC5A-C314-4A5A-A498-854794116A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F183B-BB6B-4ED5-AAA7-B9A644566787}" type="datetimeFigureOut">
              <a:rPr lang="en-US" smtClean="0"/>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CBC5A-C314-4A5A-A498-854794116A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F183B-BB6B-4ED5-AAA7-B9A644566787}" type="datetimeFigureOut">
              <a:rPr lang="en-US" smtClean="0"/>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CBC5A-C314-4A5A-A498-854794116AE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8F183B-BB6B-4ED5-AAA7-B9A644566787}" type="datetimeFigureOut">
              <a:rPr lang="en-US" smtClean="0"/>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CBC5A-C314-4A5A-A498-854794116A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8F183B-BB6B-4ED5-AAA7-B9A644566787}" type="datetimeFigureOut">
              <a:rPr lang="en-US" smtClean="0"/>
              <a:t>9/1/2015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5CBC5A-C314-4A5A-A498-854794116A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8F183B-BB6B-4ED5-AAA7-B9A644566787}" type="datetimeFigureOut">
              <a:rPr lang="en-US" smtClean="0"/>
              <a:t>9/1/2015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5CBC5A-C314-4A5A-A498-854794116A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F183B-BB6B-4ED5-AAA7-B9A644566787}" type="datetimeFigureOut">
              <a:rPr lang="en-US" smtClean="0"/>
              <a:t>9/1/2015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5CBC5A-C314-4A5A-A498-854794116A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F183B-BB6B-4ED5-AAA7-B9A644566787}" type="datetimeFigureOut">
              <a:rPr lang="en-US" smtClean="0"/>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CBC5A-C314-4A5A-A498-854794116AE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88F183B-BB6B-4ED5-AAA7-B9A644566787}" type="datetimeFigureOut">
              <a:rPr lang="en-US" smtClean="0"/>
              <a:t>9/1/2015</a:t>
            </a:fld>
            <a:endParaRPr lang="en-US"/>
          </a:p>
        </p:txBody>
      </p:sp>
      <p:sp>
        <p:nvSpPr>
          <p:cNvPr id="9" name="Slide Number Placeholder 8"/>
          <p:cNvSpPr>
            <a:spLocks noGrp="1"/>
          </p:cNvSpPr>
          <p:nvPr>
            <p:ph type="sldNum" sz="quarter" idx="11"/>
          </p:nvPr>
        </p:nvSpPr>
        <p:spPr/>
        <p:txBody>
          <a:bodyPr/>
          <a:lstStyle/>
          <a:p>
            <a:fld id="{B65CBC5A-C314-4A5A-A498-854794116AE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5CBC5A-C314-4A5A-A498-854794116AE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88F183B-BB6B-4ED5-AAA7-B9A644566787}" type="datetimeFigureOut">
              <a:rPr lang="en-US" smtClean="0"/>
              <a:t>9/1/2015</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qOrfrHys8g8"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I0zUReqiKo" TargetMode="External"/><Relationship Id="rId2" Type="http://schemas.openxmlformats.org/officeDocument/2006/relationships/slideLayout" Target="../slideLayouts/slideLayout2.xml"/><Relationship Id="rId1" Type="http://schemas.openxmlformats.org/officeDocument/2006/relationships/video" Target="https://www.youtube.com/embed/UI0zUReqiKo" TargetMode="Externa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icharddawkins.net/2014/09/listen-to-the-oldest-song-in-the-world-a-sumerian-hymn-written-3400-years-ago/"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The First River </a:t>
            </a:r>
            <a:r>
              <a:rPr lang="en-US" dirty="0"/>
              <a:t>V</a:t>
            </a:r>
            <a:r>
              <a:rPr lang="en-US" dirty="0" smtClean="0"/>
              <a:t>alley </a:t>
            </a:r>
            <a:r>
              <a:rPr lang="en-US" dirty="0"/>
              <a:t>C</a:t>
            </a:r>
            <a:r>
              <a:rPr lang="en-US" dirty="0" smtClean="0"/>
              <a:t>ivilizations</a:t>
            </a:r>
            <a:endParaRPr lang="en-US" dirty="0"/>
          </a:p>
        </p:txBody>
      </p:sp>
      <p:sp>
        <p:nvSpPr>
          <p:cNvPr id="3" name="Subtitle 2"/>
          <p:cNvSpPr>
            <a:spLocks noGrp="1"/>
          </p:cNvSpPr>
          <p:nvPr>
            <p:ph type="subTitle" idx="1"/>
          </p:nvPr>
        </p:nvSpPr>
        <p:spPr>
          <a:xfrm>
            <a:off x="685800" y="4572000"/>
            <a:ext cx="7772400" cy="1066800"/>
          </a:xfrm>
          <a:noFill/>
          <a:ln>
            <a:noFill/>
          </a:ln>
        </p:spPr>
        <p:style>
          <a:lnRef idx="2">
            <a:schemeClr val="dk1"/>
          </a:lnRef>
          <a:fillRef idx="1">
            <a:schemeClr val="lt1"/>
          </a:fillRef>
          <a:effectRef idx="0">
            <a:schemeClr val="dk1"/>
          </a:effectRef>
          <a:fontRef idx="minor">
            <a:schemeClr val="dk1"/>
          </a:fontRef>
        </p:style>
        <p:txBody>
          <a:bodyPr/>
          <a:lstStyle/>
          <a:p>
            <a:pPr algn="ctr"/>
            <a:r>
              <a:rPr lang="en-US" dirty="0" smtClean="0"/>
              <a:t>3500 BCE - 1500 BCE</a:t>
            </a:r>
            <a:endParaRPr lang="en-US" dirty="0"/>
          </a:p>
        </p:txBody>
      </p:sp>
      <p:sp>
        <p:nvSpPr>
          <p:cNvPr id="4" name="TextBox 3"/>
          <p:cNvSpPr txBox="1"/>
          <p:nvPr/>
        </p:nvSpPr>
        <p:spPr>
          <a:xfrm>
            <a:off x="457200" y="5533072"/>
            <a:ext cx="8001000"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endParaRPr lang="en-US" dirty="0" smtClean="0">
              <a:solidFill>
                <a:schemeClr val="tx1"/>
              </a:solidFill>
            </a:endParaRPr>
          </a:p>
          <a:p>
            <a:pPr algn="r"/>
            <a:r>
              <a:rPr lang="en-US" dirty="0" smtClean="0">
                <a:solidFill>
                  <a:schemeClr val="tx1"/>
                </a:solidFill>
              </a:rPr>
              <a:t>The Earth and Its Peoples (</a:t>
            </a:r>
            <a:r>
              <a:rPr lang="en-US" dirty="0" err="1" smtClean="0">
                <a:solidFill>
                  <a:schemeClr val="tx1"/>
                </a:solidFill>
              </a:rPr>
              <a:t>Bulliet</a:t>
            </a:r>
            <a:r>
              <a:rPr lang="en-US" dirty="0" smtClean="0">
                <a:solidFill>
                  <a:schemeClr val="tx1"/>
                </a:solidFill>
              </a:rPr>
              <a:t> et al)</a:t>
            </a:r>
          </a:p>
          <a:p>
            <a:pPr algn="r"/>
            <a:r>
              <a:rPr lang="en-US" dirty="0" smtClean="0">
                <a:solidFill>
                  <a:schemeClr val="tx1"/>
                </a:solidFill>
              </a:rPr>
              <a:t>World History (</a:t>
            </a:r>
            <a:r>
              <a:rPr lang="en-US" dirty="0" err="1" smtClean="0">
                <a:solidFill>
                  <a:schemeClr val="tx1"/>
                </a:solidFill>
              </a:rPr>
              <a:t>Amsco</a:t>
            </a:r>
            <a:r>
              <a:rPr lang="en-US" dirty="0" smtClean="0">
                <a:solidFill>
                  <a:schemeClr val="tx1"/>
                </a:solidFill>
              </a:rPr>
              <a:t>)</a:t>
            </a:r>
          </a:p>
          <a:p>
            <a:pPr algn="r"/>
            <a:endParaRPr lang="en-US" dirty="0"/>
          </a:p>
        </p:txBody>
      </p:sp>
    </p:spTree>
    <p:extLst>
      <p:ext uri="{BB962C8B-B14F-4D97-AF65-F5344CB8AC3E}">
        <p14:creationId xmlns:p14="http://schemas.microsoft.com/office/powerpoint/2010/main" val="4176149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838200" y="304800"/>
            <a:ext cx="7543800" cy="1143000"/>
          </a:xfrm>
        </p:spPr>
        <p:txBody>
          <a:bodyPr/>
          <a:lstStyle/>
          <a:p>
            <a:pPr algn="ctr" eaLnBrk="1" hangingPunct="1"/>
            <a:r>
              <a:rPr lang="en-US" altLang="en-US" dirty="0" smtClean="0">
                <a:ea typeface="ＭＳ Ｐゴシック" panose="020B0600070205080204" pitchFamily="34" charset="-128"/>
              </a:rPr>
              <a:t>The Sumerian Civilization</a:t>
            </a:r>
          </a:p>
        </p:txBody>
      </p:sp>
      <p:sp>
        <p:nvSpPr>
          <p:cNvPr id="25602" name="Rectangle 3"/>
          <p:cNvSpPr>
            <a:spLocks noGrp="1" noChangeArrowheads="1"/>
          </p:cNvSpPr>
          <p:nvPr>
            <p:ph idx="1"/>
          </p:nvPr>
        </p:nvSpPr>
        <p:spPr>
          <a:xfrm>
            <a:off x="4343400" y="1475232"/>
            <a:ext cx="4229100" cy="4114800"/>
          </a:xfrm>
        </p:spPr>
        <p:txBody>
          <a:bodyPr/>
          <a:lstStyle/>
          <a:p>
            <a:pPr eaLnBrk="1" hangingPunct="1">
              <a:lnSpc>
                <a:spcPct val="80000"/>
              </a:lnSpc>
            </a:pPr>
            <a:r>
              <a:rPr lang="en-US" altLang="en-US" sz="2000" dirty="0" smtClean="0">
                <a:ea typeface="ＭＳ Ｐゴシック" panose="020B0600070205080204" pitchFamily="34" charset="-128"/>
              </a:rPr>
              <a:t>Scribes were trained to read &amp; write documents and stories</a:t>
            </a:r>
          </a:p>
          <a:p>
            <a:pPr lvl="1" eaLnBrk="1" hangingPunct="1">
              <a:lnSpc>
                <a:spcPct val="80000"/>
              </a:lnSpc>
            </a:pPr>
            <a:r>
              <a:rPr lang="en-US" altLang="en-US" sz="1800" b="1" dirty="0" smtClean="0">
                <a:ea typeface="ＭＳ Ｐゴシック" panose="020B0600070205080204" pitchFamily="34" charset="-128"/>
              </a:rPr>
              <a:t>Epic of Gilgamesh</a:t>
            </a:r>
            <a:r>
              <a:rPr lang="en-US" altLang="en-US" sz="1800" dirty="0" smtClean="0">
                <a:ea typeface="ＭＳ Ｐゴシック" panose="020B0600070205080204" pitchFamily="34" charset="-128"/>
              </a:rPr>
              <a:t> = oldest story in the world</a:t>
            </a:r>
          </a:p>
          <a:p>
            <a:pPr lvl="2" eaLnBrk="1" hangingPunct="1">
              <a:lnSpc>
                <a:spcPct val="80000"/>
              </a:lnSpc>
            </a:pPr>
            <a:r>
              <a:rPr lang="en-US" altLang="en-US" sz="2000" b="1" dirty="0" smtClean="0">
                <a:ea typeface="ＭＳ Ｐゴシック" panose="020B0600070205080204" pitchFamily="34" charset="-128"/>
              </a:rPr>
              <a:t>First flood myth</a:t>
            </a:r>
          </a:p>
          <a:p>
            <a:pPr lvl="2" eaLnBrk="1" hangingPunct="1">
              <a:lnSpc>
                <a:spcPct val="80000"/>
              </a:lnSpc>
            </a:pPr>
            <a:r>
              <a:rPr lang="en-US" altLang="en-US" sz="2000" dirty="0" smtClean="0">
                <a:ea typeface="ＭＳ Ｐゴシック" panose="020B0600070205080204" pitchFamily="34" charset="-128"/>
              </a:rPr>
              <a:t>Author is named as Sin-</a:t>
            </a:r>
            <a:r>
              <a:rPr lang="en-US" altLang="en-US" sz="2000" dirty="0" err="1" smtClean="0">
                <a:ea typeface="ＭＳ Ｐゴシック" panose="020B0600070205080204" pitchFamily="34" charset="-128"/>
              </a:rPr>
              <a:t>Leqi</a:t>
            </a:r>
            <a:r>
              <a:rPr lang="en-US" altLang="en-US" sz="2000" dirty="0" smtClean="0">
                <a:ea typeface="ＭＳ Ｐゴシック" panose="020B0600070205080204" pitchFamily="34" charset="-128"/>
              </a:rPr>
              <a:t>-</a:t>
            </a:r>
            <a:r>
              <a:rPr lang="en-US" altLang="en-US" sz="2000" dirty="0" err="1" smtClean="0">
                <a:ea typeface="ＭＳ Ｐゴシック" panose="020B0600070205080204" pitchFamily="34" charset="-128"/>
              </a:rPr>
              <a:t>Unninni</a:t>
            </a:r>
            <a:r>
              <a:rPr lang="en-US" altLang="en-US" sz="2000" dirty="0" smtClean="0">
                <a:ea typeface="ＭＳ Ｐゴシック" panose="020B0600070205080204" pitchFamily="34" charset="-128"/>
              </a:rPr>
              <a:t>, (translates to </a:t>
            </a:r>
            <a:r>
              <a:rPr lang="ja-JP" altLang="en-US" sz="2000" dirty="0" smtClean="0">
                <a:ea typeface="ＭＳ Ｐゴシック" panose="020B0600070205080204" pitchFamily="34" charset="-128"/>
              </a:rPr>
              <a:t>“</a:t>
            </a:r>
            <a:r>
              <a:rPr lang="en-US" altLang="ja-JP" sz="2000" dirty="0" smtClean="0">
                <a:ea typeface="ＭＳ Ｐゴシック" panose="020B0600070205080204" pitchFamily="34" charset="-128"/>
              </a:rPr>
              <a:t>Moon god, accept my plea.</a:t>
            </a:r>
            <a:r>
              <a:rPr lang="ja-JP" altLang="en-US" sz="2000" dirty="0" smtClean="0">
                <a:ea typeface="ＭＳ Ｐゴシック" panose="020B0600070205080204" pitchFamily="34" charset="-128"/>
              </a:rPr>
              <a:t>”</a:t>
            </a:r>
            <a:r>
              <a:rPr lang="en-US" altLang="ja-JP" sz="2000" dirty="0" smtClean="0">
                <a:ea typeface="ＭＳ Ｐゴシック" panose="020B0600070205080204" pitchFamily="34" charset="-128"/>
              </a:rPr>
              <a:t>) </a:t>
            </a:r>
          </a:p>
          <a:p>
            <a:pPr lvl="2" eaLnBrk="1" hangingPunct="1">
              <a:lnSpc>
                <a:spcPct val="80000"/>
              </a:lnSpc>
            </a:pPr>
            <a:r>
              <a:rPr lang="en-US" altLang="en-US" sz="2000" dirty="0" smtClean="0">
                <a:ea typeface="ＭＳ Ｐゴシック" panose="020B0600070205080204" pitchFamily="34" charset="-128"/>
              </a:rPr>
              <a:t>Completed before 612 BCE when the Persians conquered the Assyrian Empire and destroyed Nineveh</a:t>
            </a:r>
          </a:p>
        </p:txBody>
      </p:sp>
      <p:pic>
        <p:nvPicPr>
          <p:cNvPr id="25603" name="Picture 7" descr="i6792_folder300o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060" y="3532632"/>
            <a:ext cx="1881188"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98" y="1333655"/>
            <a:ext cx="28670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04977">
            <a:off x="1006168" y="4542281"/>
            <a:ext cx="2032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406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944688" y="623888"/>
            <a:ext cx="6589712" cy="1281112"/>
          </a:xfrm>
        </p:spPr>
        <p:txBody>
          <a:bodyPr/>
          <a:lstStyle/>
          <a:p>
            <a:pPr eaLnBrk="1" hangingPunct="1"/>
            <a:endParaRPr lang="en-US" altLang="en-US" smtClean="0">
              <a:ea typeface="ＭＳ Ｐゴシック" panose="020B0600070205080204" pitchFamily="34" charset="-128"/>
            </a:endParaRPr>
          </a:p>
        </p:txBody>
      </p:sp>
      <p:pic>
        <p:nvPicPr>
          <p:cNvPr id="4" name="qOrfrHys8g8"/>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366209" y="1264444"/>
            <a:ext cx="8204767" cy="4614862"/>
          </a:xfrm>
        </p:spPr>
      </p:pic>
    </p:spTree>
    <p:extLst>
      <p:ext uri="{BB962C8B-B14F-4D97-AF65-F5344CB8AC3E}">
        <p14:creationId xmlns:p14="http://schemas.microsoft.com/office/powerpoint/2010/main" val="2837268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a:t>
            </a:r>
            <a:endParaRPr lang="en-US" dirty="0"/>
          </a:p>
        </p:txBody>
      </p:sp>
      <p:sp>
        <p:nvSpPr>
          <p:cNvPr id="3" name="Content Placeholder 2"/>
          <p:cNvSpPr>
            <a:spLocks noGrp="1"/>
          </p:cNvSpPr>
          <p:nvPr>
            <p:ph idx="1"/>
          </p:nvPr>
        </p:nvSpPr>
        <p:spPr/>
        <p:txBody>
          <a:bodyPr/>
          <a:lstStyle/>
          <a:p>
            <a:r>
              <a:rPr lang="en-US" dirty="0" smtClean="0"/>
              <a:t>Persians conquered Sumer and moved capital to Babylon</a:t>
            </a:r>
          </a:p>
          <a:p>
            <a:r>
              <a:rPr lang="en-US" dirty="0" smtClean="0"/>
              <a:t>Adopted many Sumerian traditions</a:t>
            </a:r>
          </a:p>
          <a:p>
            <a:pPr lvl="1"/>
            <a:r>
              <a:rPr lang="en-US" dirty="0" smtClean="0"/>
              <a:t>Patriarchal society</a:t>
            </a:r>
          </a:p>
          <a:p>
            <a:pPr lvl="1"/>
            <a:r>
              <a:rPr lang="en-US" dirty="0" smtClean="0"/>
              <a:t>Women did have more rights than under Sumerians</a:t>
            </a:r>
          </a:p>
          <a:p>
            <a:pPr lvl="1"/>
            <a:r>
              <a:rPr lang="en-US" dirty="0" smtClean="0"/>
              <a:t>Arranged marriages</a:t>
            </a:r>
          </a:p>
          <a:p>
            <a:r>
              <a:rPr lang="en-US" dirty="0" smtClean="0"/>
              <a:t>Hammurabi</a:t>
            </a:r>
          </a:p>
          <a:p>
            <a:pPr lvl="1"/>
            <a:endParaRPr lang="en-US" dirty="0"/>
          </a:p>
        </p:txBody>
      </p:sp>
      <p:pic>
        <p:nvPicPr>
          <p:cNvPr id="1026" name="Picture 2" descr="http://looklex.com/e.o/slides/hammurabi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115967"/>
            <a:ext cx="32480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98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Hammurabi</a:t>
            </a:r>
            <a:endParaRPr lang="en-US" dirty="0"/>
          </a:p>
        </p:txBody>
      </p:sp>
      <p:sp>
        <p:nvSpPr>
          <p:cNvPr id="3" name="Content Placeholder 2"/>
          <p:cNvSpPr>
            <a:spLocks noGrp="1"/>
          </p:cNvSpPr>
          <p:nvPr>
            <p:ph sz="half" idx="1"/>
          </p:nvPr>
        </p:nvSpPr>
        <p:spPr>
          <a:xfrm>
            <a:off x="76200" y="1536192"/>
            <a:ext cx="3657600" cy="5093208"/>
          </a:xfrm>
        </p:spPr>
        <p:txBody>
          <a:bodyPr>
            <a:normAutofit lnSpcReduction="10000"/>
          </a:bodyPr>
          <a:lstStyle/>
          <a:p>
            <a:r>
              <a:rPr lang="en-US" dirty="0"/>
              <a:t>Greatest Babylonian king</a:t>
            </a:r>
          </a:p>
          <a:p>
            <a:r>
              <a:rPr lang="en-US" dirty="0"/>
              <a:t>Established “order” through taxes, administration, laws</a:t>
            </a:r>
          </a:p>
          <a:p>
            <a:r>
              <a:rPr lang="en-US" dirty="0" smtClean="0"/>
              <a:t>Laws replaced vengeance with court system</a:t>
            </a:r>
          </a:p>
          <a:p>
            <a:pPr lvl="1"/>
            <a:r>
              <a:rPr lang="en-US" dirty="0" smtClean="0"/>
              <a:t>Created stability and justice</a:t>
            </a:r>
            <a:endParaRPr lang="en-US" dirty="0"/>
          </a:p>
        </p:txBody>
      </p:sp>
      <p:sp>
        <p:nvSpPr>
          <p:cNvPr id="4" name="Content Placeholder 3"/>
          <p:cNvSpPr>
            <a:spLocks noGrp="1"/>
          </p:cNvSpPr>
          <p:nvPr>
            <p:ph sz="half" idx="2"/>
          </p:nvPr>
        </p:nvSpPr>
        <p:spPr>
          <a:xfrm>
            <a:off x="4876800" y="1536192"/>
            <a:ext cx="3657600" cy="5093208"/>
          </a:xfrm>
        </p:spPr>
        <p:txBody>
          <a:bodyPr>
            <a:normAutofit lnSpcReduction="10000"/>
          </a:bodyPr>
          <a:lstStyle/>
          <a:p>
            <a:r>
              <a:rPr lang="en-US" dirty="0" smtClean="0"/>
              <a:t>Code of Hammurabi</a:t>
            </a:r>
            <a:endParaRPr lang="en-US" dirty="0"/>
          </a:p>
          <a:p>
            <a:pPr lvl="1"/>
            <a:r>
              <a:rPr lang="en-US" dirty="0" smtClean="0"/>
              <a:t>282 laws published on black </a:t>
            </a:r>
            <a:r>
              <a:rPr lang="en-US" dirty="0"/>
              <a:t>stone pillars </a:t>
            </a:r>
            <a:endParaRPr lang="en-US" dirty="0" smtClean="0"/>
          </a:p>
          <a:p>
            <a:pPr lvl="2"/>
            <a:r>
              <a:rPr lang="en-US" dirty="0" smtClean="0"/>
              <a:t>Allowed ALL citizens to see laws</a:t>
            </a:r>
            <a:endParaRPr lang="en-US" dirty="0"/>
          </a:p>
          <a:p>
            <a:pPr lvl="1"/>
            <a:r>
              <a:rPr lang="en-US" dirty="0"/>
              <a:t>Illustrative examples for judges to use in legal cases</a:t>
            </a:r>
          </a:p>
          <a:p>
            <a:pPr lvl="1"/>
            <a:r>
              <a:rPr lang="en-US" dirty="0"/>
              <a:t>“eye for an eye”</a:t>
            </a:r>
          </a:p>
          <a:p>
            <a:pPr lvl="1"/>
            <a:r>
              <a:rPr lang="en-US" dirty="0"/>
              <a:t>Many severe punishments</a:t>
            </a:r>
          </a:p>
          <a:p>
            <a:pPr lvl="1"/>
            <a:r>
              <a:rPr lang="en-US" dirty="0"/>
              <a:t>Punishments dependent on social class of defendant</a:t>
            </a:r>
          </a:p>
          <a:p>
            <a:endParaRPr lang="en-US" dirty="0"/>
          </a:p>
        </p:txBody>
      </p:sp>
      <p:pic>
        <p:nvPicPr>
          <p:cNvPr id="5" name="Picture 4" descr="http://historymartinez.files.wordpress.com/2011/08/hammurabi-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429" r="23501"/>
          <a:stretch/>
        </p:blipFill>
        <p:spPr bwMode="auto">
          <a:xfrm>
            <a:off x="3733800" y="2514600"/>
            <a:ext cx="145684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163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and Society</a:t>
            </a:r>
            <a:endParaRPr lang="en-US" dirty="0"/>
          </a:p>
        </p:txBody>
      </p:sp>
      <p:sp>
        <p:nvSpPr>
          <p:cNvPr id="5" name="Text Placeholder 4"/>
          <p:cNvSpPr>
            <a:spLocks noGrp="1"/>
          </p:cNvSpPr>
          <p:nvPr>
            <p:ph type="body" idx="1"/>
          </p:nvPr>
        </p:nvSpPr>
        <p:spPr>
          <a:xfrm>
            <a:off x="457200" y="1123950"/>
            <a:ext cx="3657600" cy="639762"/>
          </a:xfrm>
        </p:spPr>
        <p:txBody>
          <a:bodyPr/>
          <a:lstStyle/>
          <a:p>
            <a:r>
              <a:rPr lang="en-US" dirty="0" smtClean="0"/>
              <a:t>Politics </a:t>
            </a:r>
            <a:endParaRPr lang="en-US" dirty="0"/>
          </a:p>
        </p:txBody>
      </p:sp>
      <p:sp>
        <p:nvSpPr>
          <p:cNvPr id="3" name="Content Placeholder 2"/>
          <p:cNvSpPr>
            <a:spLocks noGrp="1"/>
          </p:cNvSpPr>
          <p:nvPr>
            <p:ph sz="half" idx="2"/>
          </p:nvPr>
        </p:nvSpPr>
        <p:spPr>
          <a:xfrm>
            <a:off x="457200" y="1763712"/>
            <a:ext cx="3657600" cy="4865688"/>
          </a:xfrm>
        </p:spPr>
        <p:txBody>
          <a:bodyPr>
            <a:normAutofit/>
          </a:bodyPr>
          <a:lstStyle/>
          <a:p>
            <a:r>
              <a:rPr lang="en-US" dirty="0"/>
              <a:t>City-state </a:t>
            </a:r>
            <a:r>
              <a:rPr lang="en-US" dirty="0" smtClean="0"/>
              <a:t>organization</a:t>
            </a:r>
            <a:endParaRPr lang="en-US" dirty="0"/>
          </a:p>
          <a:p>
            <a:pPr lvl="1"/>
            <a:r>
              <a:rPr lang="en-US" dirty="0"/>
              <a:t>Urban center and the surrounding rural areas</a:t>
            </a:r>
          </a:p>
          <a:p>
            <a:pPr lvl="1"/>
            <a:r>
              <a:rPr lang="en-US" dirty="0"/>
              <a:t>Most worked fields, some specialized labor</a:t>
            </a:r>
          </a:p>
          <a:p>
            <a:pPr lvl="2"/>
            <a:r>
              <a:rPr lang="en-US" dirty="0"/>
              <a:t>Pottery, artwork, clothing, weapons, tools</a:t>
            </a:r>
          </a:p>
          <a:p>
            <a:pPr lvl="2"/>
            <a:r>
              <a:rPr lang="en-US" dirty="0"/>
              <a:t>Specialists depended on the food surplus created by rural workers</a:t>
            </a:r>
          </a:p>
          <a:p>
            <a:endParaRPr lang="en-US" dirty="0"/>
          </a:p>
        </p:txBody>
      </p:sp>
      <p:sp>
        <p:nvSpPr>
          <p:cNvPr id="6" name="Text Placeholder 5"/>
          <p:cNvSpPr>
            <a:spLocks noGrp="1"/>
          </p:cNvSpPr>
          <p:nvPr>
            <p:ph type="body" sz="quarter" idx="3"/>
          </p:nvPr>
        </p:nvSpPr>
        <p:spPr>
          <a:xfrm>
            <a:off x="4419600" y="1123950"/>
            <a:ext cx="3657600" cy="639762"/>
          </a:xfrm>
        </p:spPr>
        <p:txBody>
          <a:bodyPr/>
          <a:lstStyle/>
          <a:p>
            <a:r>
              <a:rPr lang="en-US" dirty="0" smtClean="0"/>
              <a:t>Society </a:t>
            </a:r>
            <a:endParaRPr lang="en-US" dirty="0"/>
          </a:p>
        </p:txBody>
      </p:sp>
      <p:sp>
        <p:nvSpPr>
          <p:cNvPr id="7" name="Content Placeholder 6"/>
          <p:cNvSpPr>
            <a:spLocks noGrp="1"/>
          </p:cNvSpPr>
          <p:nvPr>
            <p:ph sz="quarter" idx="4"/>
          </p:nvPr>
        </p:nvSpPr>
        <p:spPr>
          <a:xfrm>
            <a:off x="4419600" y="1763712"/>
            <a:ext cx="3657600" cy="4865688"/>
          </a:xfrm>
        </p:spPr>
        <p:txBody>
          <a:bodyPr>
            <a:normAutofit fontScale="92500" lnSpcReduction="10000"/>
          </a:bodyPr>
          <a:lstStyle/>
          <a:p>
            <a:r>
              <a:rPr lang="en-US" dirty="0" smtClean="0"/>
              <a:t>3 classes</a:t>
            </a:r>
          </a:p>
          <a:p>
            <a:pPr lvl="1"/>
            <a:r>
              <a:rPr lang="en-US" dirty="0" smtClean="0"/>
              <a:t>Free, land owners </a:t>
            </a:r>
          </a:p>
          <a:p>
            <a:pPr lvl="2"/>
            <a:r>
              <a:rPr lang="en-US" dirty="0" smtClean="0"/>
              <a:t>Royalty, officials, warriors, priests, merchants</a:t>
            </a:r>
          </a:p>
          <a:p>
            <a:pPr lvl="1"/>
            <a:r>
              <a:rPr lang="en-US" dirty="0" smtClean="0"/>
              <a:t>Those dependent on farmers/artisans</a:t>
            </a:r>
          </a:p>
          <a:p>
            <a:pPr lvl="2"/>
            <a:r>
              <a:rPr lang="en-US" dirty="0" smtClean="0"/>
              <a:t>Rural work force</a:t>
            </a:r>
          </a:p>
          <a:p>
            <a:pPr lvl="1"/>
            <a:r>
              <a:rPr lang="en-US" dirty="0" smtClean="0"/>
              <a:t>Slaves </a:t>
            </a:r>
          </a:p>
          <a:p>
            <a:pPr lvl="2"/>
            <a:r>
              <a:rPr lang="en-US" dirty="0" smtClean="0"/>
              <a:t>Identified by haircut</a:t>
            </a:r>
          </a:p>
          <a:p>
            <a:r>
              <a:rPr lang="en-US" dirty="0" smtClean="0"/>
              <a:t>Women</a:t>
            </a:r>
          </a:p>
          <a:p>
            <a:pPr lvl="1"/>
            <a:r>
              <a:rPr lang="en-US" dirty="0" smtClean="0"/>
              <a:t>Child bearing and care</a:t>
            </a:r>
          </a:p>
          <a:p>
            <a:pPr lvl="1"/>
            <a:r>
              <a:rPr lang="en-US" dirty="0" smtClean="0"/>
              <a:t>Could own property</a:t>
            </a:r>
          </a:p>
          <a:p>
            <a:pPr lvl="1"/>
            <a:r>
              <a:rPr lang="en-US" dirty="0" smtClean="0"/>
              <a:t>Could engage in trade</a:t>
            </a:r>
          </a:p>
          <a:p>
            <a:pPr lvl="1"/>
            <a:r>
              <a:rPr lang="en-US" dirty="0" smtClean="0"/>
              <a:t>Decline in status after 2</a:t>
            </a:r>
            <a:r>
              <a:rPr lang="en-US" baseline="30000" dirty="0" smtClean="0"/>
              <a:t>nd</a:t>
            </a:r>
            <a:r>
              <a:rPr lang="en-US" dirty="0" smtClean="0"/>
              <a:t> millennium BCE</a:t>
            </a:r>
            <a:endParaRPr lang="en-US" dirty="0"/>
          </a:p>
        </p:txBody>
      </p:sp>
    </p:spTree>
    <p:extLst>
      <p:ext uri="{BB962C8B-B14F-4D97-AF65-F5344CB8AC3E}">
        <p14:creationId xmlns:p14="http://schemas.microsoft.com/office/powerpoint/2010/main" val="3287154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692" y="0"/>
            <a:ext cx="7116508" cy="846138"/>
          </a:xfrm>
        </p:spPr>
        <p:txBody>
          <a:bodyPr/>
          <a:lstStyle/>
          <a:p>
            <a:r>
              <a:rPr lang="en-US" sz="3600" dirty="0" smtClean="0"/>
              <a:t>War and Peace in the Standard of UR</a:t>
            </a:r>
            <a:endParaRPr lang="en-US" sz="3600"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7" name="Picture 6"/>
          <p:cNvPicPr>
            <a:picLocks noChangeAspect="1"/>
          </p:cNvPicPr>
          <p:nvPr/>
        </p:nvPicPr>
        <p:blipFill>
          <a:blip r:embed="rId2"/>
          <a:stretch>
            <a:fillRect/>
          </a:stretch>
        </p:blipFill>
        <p:spPr>
          <a:xfrm>
            <a:off x="960692" y="846138"/>
            <a:ext cx="6917815" cy="6126163"/>
          </a:xfrm>
          <a:prstGeom prst="rect">
            <a:avLst/>
          </a:prstGeom>
        </p:spPr>
      </p:pic>
    </p:spTree>
    <p:extLst>
      <p:ext uri="{BB962C8B-B14F-4D97-AF65-F5344CB8AC3E}">
        <p14:creationId xmlns:p14="http://schemas.microsoft.com/office/powerpoint/2010/main" val="1394530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sz="half" idx="1"/>
          </p:nvPr>
        </p:nvSpPr>
        <p:spPr>
          <a:xfrm>
            <a:off x="457200" y="1536192"/>
            <a:ext cx="3657600" cy="5321808"/>
          </a:xfrm>
        </p:spPr>
        <p:txBody>
          <a:bodyPr>
            <a:normAutofit fontScale="70000" lnSpcReduction="20000"/>
          </a:bodyPr>
          <a:lstStyle/>
          <a:p>
            <a:r>
              <a:rPr lang="en-US" dirty="0"/>
              <a:t>Centrally located temples dedicated to the deity/deities within cities </a:t>
            </a:r>
            <a:endParaRPr lang="en-US" dirty="0" smtClean="0"/>
          </a:p>
          <a:p>
            <a:r>
              <a:rPr lang="en-US" dirty="0" smtClean="0"/>
              <a:t>Temple </a:t>
            </a:r>
            <a:r>
              <a:rPr lang="en-US" dirty="0"/>
              <a:t>= </a:t>
            </a:r>
            <a:r>
              <a:rPr lang="en-US" dirty="0" smtClean="0"/>
              <a:t>residence of the god(s)</a:t>
            </a:r>
            <a:endParaRPr lang="en-US" dirty="0"/>
          </a:p>
          <a:p>
            <a:r>
              <a:rPr lang="en-US" dirty="0" smtClean="0"/>
              <a:t>Polytheistic</a:t>
            </a:r>
          </a:p>
          <a:p>
            <a:pPr lvl="1"/>
            <a:r>
              <a:rPr lang="en-US" dirty="0" smtClean="0"/>
              <a:t>Gods embodied nature</a:t>
            </a:r>
          </a:p>
          <a:p>
            <a:pPr lvl="1"/>
            <a:r>
              <a:rPr lang="en-US" dirty="0" smtClean="0"/>
              <a:t>Used gods to explain natural disasters</a:t>
            </a:r>
          </a:p>
          <a:p>
            <a:pPr lvl="1"/>
            <a:r>
              <a:rPr lang="en-US" dirty="0" smtClean="0"/>
              <a:t>anthropomorphic</a:t>
            </a:r>
          </a:p>
          <a:p>
            <a:r>
              <a:rPr lang="en-US" dirty="0" smtClean="0"/>
              <a:t>Ziggurat</a:t>
            </a:r>
          </a:p>
          <a:p>
            <a:r>
              <a:rPr lang="en-US" dirty="0" smtClean="0"/>
              <a:t>Priests</a:t>
            </a:r>
          </a:p>
          <a:p>
            <a:pPr lvl="1"/>
            <a:r>
              <a:rPr lang="en-US" dirty="0" smtClean="0"/>
              <a:t>Owned land</a:t>
            </a:r>
          </a:p>
          <a:p>
            <a:pPr lvl="1"/>
            <a:r>
              <a:rPr lang="en-US" dirty="0" smtClean="0"/>
              <a:t>Prominent in politics/economy</a:t>
            </a:r>
          </a:p>
          <a:p>
            <a:r>
              <a:rPr lang="en-US" dirty="0" smtClean="0"/>
              <a:t>Amulets</a:t>
            </a:r>
          </a:p>
          <a:p>
            <a:pPr lvl="1"/>
            <a:r>
              <a:rPr lang="en-US" dirty="0" smtClean="0"/>
              <a:t>Charms that protect the wearer </a:t>
            </a:r>
            <a:r>
              <a:rPr lang="en-US" dirty="0"/>
              <a:t> </a:t>
            </a:r>
            <a:r>
              <a:rPr lang="en-US" dirty="0" smtClean="0"/>
              <a:t>from evil</a:t>
            </a:r>
          </a:p>
          <a:p>
            <a:pPr lvl="1"/>
            <a:r>
              <a:rPr lang="en-US" dirty="0" smtClean="0"/>
              <a:t>Proof of widespread belief in magic</a:t>
            </a:r>
            <a:endParaRPr lang="en-US" dirty="0"/>
          </a:p>
        </p:txBody>
      </p:sp>
      <p:sp>
        <p:nvSpPr>
          <p:cNvPr id="5" name="Content Placeholder 4"/>
          <p:cNvSpPr>
            <a:spLocks noGrp="1"/>
          </p:cNvSpPr>
          <p:nvPr>
            <p:ph sz="half" idx="2"/>
          </p:nvPr>
        </p:nvSpPr>
        <p:spPr/>
        <p:txBody>
          <a:bodyPr>
            <a:normAutofit fontScale="70000" lnSpcReduction="20000"/>
          </a:bodyPr>
          <a:lstStyle/>
          <a:p>
            <a:endParaRPr lang="en-US"/>
          </a:p>
        </p:txBody>
      </p:sp>
      <p:pic>
        <p:nvPicPr>
          <p:cNvPr id="8194" name="Picture 2" descr="https://ka-perseus-images.s3.amazonaws.com/1d23d90fab7538e07e5bbb540a0b73d26299053e.jpg"/>
          <p:cNvPicPr>
            <a:picLocks noChangeAspect="1" noChangeArrowheads="1"/>
          </p:cNvPicPr>
          <p:nvPr/>
        </p:nvPicPr>
        <p:blipFill rotWithShape="1">
          <a:blip r:embed="rId2">
            <a:extLst>
              <a:ext uri="{28A0092B-C50C-407E-A947-70E740481C1C}">
                <a14:useLocalDpi xmlns:a14="http://schemas.microsoft.com/office/drawing/2010/main" val="0"/>
              </a:ext>
            </a:extLst>
          </a:blip>
          <a:srcRect l="15019" t="17894" r="18069" b="21936"/>
          <a:stretch/>
        </p:blipFill>
        <p:spPr bwMode="auto">
          <a:xfrm>
            <a:off x="4343400" y="2209800"/>
            <a:ext cx="3962400" cy="23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124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02p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6213"/>
            <a:ext cx="8991600" cy="396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2" hidden="1"/>
          <p:cNvSpPr>
            <a:spLocks noGrp="1" noChangeArrowheads="1"/>
          </p:cNvSpPr>
          <p:nvPr>
            <p:ph type="title"/>
          </p:nvPr>
        </p:nvSpPr>
        <p:spPr/>
        <p:txBody>
          <a:bodyPr/>
          <a:lstStyle/>
          <a:p>
            <a:endParaRPr lang="en-US" altLang="en-US"/>
          </a:p>
        </p:txBody>
      </p:sp>
      <p:sp>
        <p:nvSpPr>
          <p:cNvPr id="13315" name="Rectangle 3"/>
          <p:cNvSpPr>
            <a:spLocks noChangeArrowheads="1"/>
          </p:cNvSpPr>
          <p:nvPr/>
        </p:nvSpPr>
        <p:spPr bwMode="auto">
          <a:xfrm>
            <a:off x="8632825" y="6584950"/>
            <a:ext cx="511175"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pitchFamily="34" charset="0"/>
                <a:cs typeface="Arial" pitchFamily="34" charset="0"/>
              </a:defRPr>
            </a:lvl1pPr>
            <a:lvl2pPr marL="409575" defTabSz="820738">
              <a:defRPr>
                <a:solidFill>
                  <a:schemeClr val="tx1"/>
                </a:solidFill>
                <a:latin typeface="Arial" pitchFamily="34" charset="0"/>
                <a:cs typeface="Arial" pitchFamily="34" charset="0"/>
              </a:defRPr>
            </a:lvl2pPr>
            <a:lvl3pPr marL="820738" defTabSz="820738">
              <a:defRPr>
                <a:solidFill>
                  <a:schemeClr val="tx1"/>
                </a:solidFill>
                <a:latin typeface="Arial" pitchFamily="34" charset="0"/>
                <a:cs typeface="Arial" pitchFamily="34" charset="0"/>
              </a:defRPr>
            </a:lvl3pPr>
            <a:lvl4pPr marL="1230313" defTabSz="820738">
              <a:defRPr>
                <a:solidFill>
                  <a:schemeClr val="tx1"/>
                </a:solidFill>
                <a:latin typeface="Arial" pitchFamily="34" charset="0"/>
                <a:cs typeface="Arial" pitchFamily="34" charset="0"/>
              </a:defRPr>
            </a:lvl4pPr>
            <a:lvl5pPr marL="1641475"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pPr algn="r" eaLnBrk="0" hangingPunct="0"/>
            <a:r>
              <a:rPr lang="en-US" altLang="en-US" sz="1200" b="1"/>
              <a:t>p. 34</a:t>
            </a:r>
          </a:p>
        </p:txBody>
      </p:sp>
    </p:spTree>
    <p:extLst>
      <p:ext uri="{BB962C8B-B14F-4D97-AF65-F5344CB8AC3E}">
        <p14:creationId xmlns:p14="http://schemas.microsoft.com/office/powerpoint/2010/main" val="3564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cient-mesopotamia-pott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340350"/>
            <a:ext cx="2438400" cy="25176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Technology</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Canals</a:t>
            </a:r>
            <a:r>
              <a:rPr lang="en-US" dirty="0"/>
              <a:t>, dams, dikes for irrigation</a:t>
            </a:r>
          </a:p>
          <a:p>
            <a:r>
              <a:rPr lang="en-US" dirty="0"/>
              <a:t>Cuneiform</a:t>
            </a:r>
          </a:p>
          <a:p>
            <a:pPr lvl="1"/>
            <a:r>
              <a:rPr lang="en-US" dirty="0"/>
              <a:t>Wedge-shaped writing</a:t>
            </a:r>
          </a:p>
          <a:p>
            <a:pPr lvl="1"/>
            <a:r>
              <a:rPr lang="en-US" dirty="0"/>
              <a:t>Reed stylus push shapes into clay</a:t>
            </a:r>
          </a:p>
          <a:p>
            <a:r>
              <a:rPr lang="en-US" dirty="0"/>
              <a:t>Clay</a:t>
            </a:r>
          </a:p>
          <a:p>
            <a:pPr lvl="1"/>
            <a:r>
              <a:rPr lang="en-US" dirty="0"/>
              <a:t>Storage/dishware</a:t>
            </a:r>
          </a:p>
          <a:p>
            <a:pPr lvl="1"/>
            <a:r>
              <a:rPr lang="en-US" dirty="0"/>
              <a:t>Potter’s wheel, 4,000BCE </a:t>
            </a:r>
          </a:p>
          <a:p>
            <a:endParaRPr lang="en-US" dirty="0"/>
          </a:p>
        </p:txBody>
      </p:sp>
      <p:sp>
        <p:nvSpPr>
          <p:cNvPr id="4" name="Content Placeholder 3"/>
          <p:cNvSpPr>
            <a:spLocks noGrp="1"/>
          </p:cNvSpPr>
          <p:nvPr>
            <p:ph sz="half" idx="2"/>
          </p:nvPr>
        </p:nvSpPr>
        <p:spPr>
          <a:xfrm>
            <a:off x="4419600" y="1536192"/>
            <a:ext cx="3657600" cy="5169408"/>
          </a:xfrm>
        </p:spPr>
        <p:txBody>
          <a:bodyPr>
            <a:normAutofit fontScale="92500" lnSpcReduction="20000"/>
          </a:bodyPr>
          <a:lstStyle/>
          <a:p>
            <a:r>
              <a:rPr lang="en-US" dirty="0" smtClean="0"/>
              <a:t>Bronze</a:t>
            </a:r>
          </a:p>
          <a:p>
            <a:pPr lvl="1"/>
            <a:r>
              <a:rPr lang="en-US" dirty="0" smtClean="0"/>
              <a:t>Tools, weapons</a:t>
            </a:r>
          </a:p>
          <a:p>
            <a:pPr lvl="1"/>
            <a:r>
              <a:rPr lang="en-US" dirty="0" smtClean="0"/>
              <a:t>Sharper than stone</a:t>
            </a:r>
          </a:p>
          <a:p>
            <a:pPr lvl="2"/>
            <a:r>
              <a:rPr lang="en-US" dirty="0"/>
              <a:t>D</a:t>
            </a:r>
            <a:r>
              <a:rPr lang="en-US" dirty="0" smtClean="0"/>
              <a:t>id not break as easily as stone</a:t>
            </a:r>
          </a:p>
          <a:p>
            <a:pPr lvl="2"/>
            <a:r>
              <a:rPr lang="en-US" dirty="0" smtClean="0"/>
              <a:t>Easier to repair than stone</a:t>
            </a:r>
          </a:p>
          <a:p>
            <a:r>
              <a:rPr lang="en-US" dirty="0" smtClean="0"/>
              <a:t>Military</a:t>
            </a:r>
          </a:p>
          <a:p>
            <a:pPr lvl="1"/>
            <a:r>
              <a:rPr lang="en-US" dirty="0" smtClean="0"/>
              <a:t>Horse drawn chariot </a:t>
            </a:r>
          </a:p>
          <a:p>
            <a:pPr lvl="1"/>
            <a:r>
              <a:rPr lang="en-US" dirty="0" smtClean="0"/>
              <a:t>Paid, full-time army</a:t>
            </a:r>
          </a:p>
          <a:p>
            <a:r>
              <a:rPr lang="en-US" dirty="0" smtClean="0"/>
              <a:t>Mathematics</a:t>
            </a:r>
          </a:p>
          <a:p>
            <a:pPr lvl="1"/>
            <a:r>
              <a:rPr lang="en-US" dirty="0" smtClean="0"/>
              <a:t>System based on 60</a:t>
            </a:r>
          </a:p>
          <a:p>
            <a:pPr lvl="2"/>
            <a:r>
              <a:rPr lang="en-US" dirty="0" smtClean="0"/>
              <a:t>60 seconds in a minute, </a:t>
            </a:r>
            <a:r>
              <a:rPr lang="en-US" dirty="0" err="1" smtClean="0"/>
              <a:t>etc</a:t>
            </a:r>
            <a:endParaRPr lang="en-US" dirty="0" smtClean="0"/>
          </a:p>
          <a:p>
            <a:pPr lvl="1"/>
            <a:r>
              <a:rPr lang="en-US" dirty="0" smtClean="0"/>
              <a:t>Astronomy</a:t>
            </a:r>
          </a:p>
        </p:txBody>
      </p:sp>
    </p:spTree>
    <p:extLst>
      <p:ext uri="{BB962C8B-B14F-4D97-AF65-F5344CB8AC3E}">
        <p14:creationId xmlns:p14="http://schemas.microsoft.com/office/powerpoint/2010/main" val="2457455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 descr="http://i.ytimg.com/vi/PL5gEzJBqFI/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r="31763"/>
          <a:stretch/>
        </p:blipFill>
        <p:spPr bwMode="auto">
          <a:xfrm>
            <a:off x="312549" y="228600"/>
            <a:ext cx="7620000" cy="62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083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463040" y="1011936"/>
            <a:ext cx="7086600" cy="838200"/>
          </a:xfrm>
        </p:spPr>
        <p:txBody>
          <a:bodyPr/>
          <a:lstStyle/>
          <a:p>
            <a:pPr eaLnBrk="1" hangingPunct="1"/>
            <a:r>
              <a:rPr lang="en-US" altLang="en-US" smtClean="0">
                <a:ea typeface="ＭＳ Ｐゴシック" panose="020B0600070205080204" pitchFamily="34" charset="-128"/>
              </a:rPr>
              <a:t>Learning Scale </a:t>
            </a:r>
          </a:p>
        </p:txBody>
      </p:sp>
      <p:sp>
        <p:nvSpPr>
          <p:cNvPr id="19458" name="Content Placeholder 2"/>
          <p:cNvSpPr>
            <a:spLocks noGrp="1"/>
          </p:cNvSpPr>
          <p:nvPr>
            <p:ph idx="1"/>
          </p:nvPr>
        </p:nvSpPr>
        <p:spPr>
          <a:xfrm>
            <a:off x="1943100" y="2133600"/>
            <a:ext cx="6591300" cy="3778250"/>
          </a:xfrm>
        </p:spPr>
        <p:txBody>
          <a:bodyPr/>
          <a:lstStyle/>
          <a:p>
            <a:pPr eaLnBrk="1" hangingPunct="1"/>
            <a:endParaRPr lang="en-US" altLang="en-US" smtClean="0">
              <a:ea typeface="ＭＳ Ｐゴシック" panose="020B0600070205080204" pitchFamily="34" charset="-128"/>
            </a:endParaRPr>
          </a:p>
        </p:txBody>
      </p:sp>
      <p:graphicFrame>
        <p:nvGraphicFramePr>
          <p:cNvPr id="5" name="Content Placeholder 5"/>
          <p:cNvGraphicFramePr>
            <a:graphicFrameLocks/>
          </p:cNvGraphicFramePr>
          <p:nvPr>
            <p:extLst>
              <p:ext uri="{D42A27DB-BD31-4B8C-83A1-F6EECF244321}">
                <p14:modId xmlns:p14="http://schemas.microsoft.com/office/powerpoint/2010/main" val="4079835845"/>
              </p:ext>
            </p:extLst>
          </p:nvPr>
        </p:nvGraphicFramePr>
        <p:xfrm>
          <a:off x="1295400" y="1944624"/>
          <a:ext cx="6711950" cy="3525882"/>
        </p:xfrm>
        <a:graphic>
          <a:graphicData uri="http://schemas.openxmlformats.org/drawingml/2006/table">
            <a:tbl>
              <a:tblPr firstRow="1" bandRow="1">
                <a:tableStyleId>{00A15C55-8517-42AA-B614-E9B94910E393}</a:tableStyleId>
              </a:tblPr>
              <a:tblGrid>
                <a:gridCol w="993977"/>
                <a:gridCol w="5717973"/>
              </a:tblGrid>
              <a:tr h="342576">
                <a:tc>
                  <a:txBody>
                    <a:bodyPr/>
                    <a:lstStyle/>
                    <a:p>
                      <a:pPr marL="0" marR="0">
                        <a:lnSpc>
                          <a:spcPct val="107000"/>
                        </a:lnSpc>
                        <a:spcBef>
                          <a:spcPts val="0"/>
                        </a:spcBef>
                        <a:spcAft>
                          <a:spcPts val="0"/>
                        </a:spcAft>
                      </a:pPr>
                      <a:r>
                        <a:rPr lang="en-US" sz="1600" kern="1200" dirty="0">
                          <a:effectLst/>
                        </a:rPr>
                        <a:t>Score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c>
                  <a:txBody>
                    <a:bodyPr/>
                    <a:lstStyle/>
                    <a:p>
                      <a:pPr marL="0" marR="0">
                        <a:lnSpc>
                          <a:spcPct val="107000"/>
                        </a:lnSpc>
                        <a:spcBef>
                          <a:spcPts val="0"/>
                        </a:spcBef>
                        <a:spcAft>
                          <a:spcPts val="0"/>
                        </a:spcAft>
                      </a:pPr>
                      <a:r>
                        <a:rPr lang="en-US" sz="1600" kern="1200" dirty="0">
                          <a:effectLst/>
                        </a:rPr>
                        <a:t>Discussion Notes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r>
              <a:tr h="857739">
                <a:tc>
                  <a:txBody>
                    <a:bodyPr/>
                    <a:lstStyle/>
                    <a:p>
                      <a:pPr marL="0" marR="0">
                        <a:lnSpc>
                          <a:spcPct val="107000"/>
                        </a:lnSpc>
                        <a:spcBef>
                          <a:spcPts val="0"/>
                        </a:spcBef>
                        <a:spcAft>
                          <a:spcPts val="0"/>
                        </a:spcAft>
                      </a:pPr>
                      <a:r>
                        <a:rPr lang="en-US" sz="1600" kern="1200" dirty="0">
                          <a:effectLst/>
                        </a:rPr>
                        <a:t>4.0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c>
                  <a:txBody>
                    <a:bodyPr/>
                    <a:lstStyle/>
                    <a:p>
                      <a:pPr marL="0" marR="0">
                        <a:lnSpc>
                          <a:spcPct val="107000"/>
                        </a:lnSpc>
                        <a:spcBef>
                          <a:spcPts val="0"/>
                        </a:spcBef>
                        <a:spcAft>
                          <a:spcPts val="0"/>
                        </a:spcAft>
                      </a:pPr>
                      <a:r>
                        <a:rPr lang="en-US" sz="1600" kern="1200" dirty="0">
                          <a:effectLst/>
                        </a:rPr>
                        <a:t>Student has mastered the learning goal and can fully explain and apply </a:t>
                      </a:r>
                      <a:r>
                        <a:rPr lang="en-US" sz="1600" kern="1200" dirty="0" smtClean="0">
                          <a:effectLst/>
                        </a:rPr>
                        <a:t>information</a:t>
                      </a:r>
                      <a:r>
                        <a:rPr lang="en-US" sz="1600" kern="1200" baseline="0" dirty="0" smtClean="0">
                          <a:effectLst/>
                        </a:rPr>
                        <a:t> from early civilizations and Mesopotamia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r>
              <a:tr h="857649">
                <a:tc>
                  <a:txBody>
                    <a:bodyPr/>
                    <a:lstStyle/>
                    <a:p>
                      <a:pPr marL="0" marR="0">
                        <a:lnSpc>
                          <a:spcPct val="107000"/>
                        </a:lnSpc>
                        <a:spcBef>
                          <a:spcPts val="0"/>
                        </a:spcBef>
                        <a:spcAft>
                          <a:spcPts val="0"/>
                        </a:spcAft>
                      </a:pPr>
                      <a:r>
                        <a:rPr lang="en-US" sz="1600" kern="12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c>
                  <a:txBody>
                    <a:bodyPr/>
                    <a:lstStyle/>
                    <a:p>
                      <a:pPr marL="0" marR="0">
                        <a:lnSpc>
                          <a:spcPct val="107000"/>
                        </a:lnSpc>
                        <a:spcBef>
                          <a:spcPts val="0"/>
                        </a:spcBef>
                        <a:spcAft>
                          <a:spcPts val="0"/>
                        </a:spcAft>
                      </a:pPr>
                      <a:r>
                        <a:rPr lang="en-US" sz="1600" kern="1200" dirty="0">
                          <a:effectLst/>
                        </a:rPr>
                        <a:t>Student can summarize the goal and explain most of the information about </a:t>
                      </a:r>
                      <a:r>
                        <a:rPr lang="en-US" sz="1600" kern="1200" baseline="0" dirty="0" smtClean="0">
                          <a:effectLst/>
                        </a:rPr>
                        <a:t>early civilizations and Mesopotamia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r>
              <a:tr h="857739">
                <a:tc>
                  <a:txBody>
                    <a:bodyPr/>
                    <a:lstStyle/>
                    <a:p>
                      <a:pPr marL="0" marR="0">
                        <a:lnSpc>
                          <a:spcPct val="107000"/>
                        </a:lnSpc>
                        <a:spcBef>
                          <a:spcPts val="0"/>
                        </a:spcBef>
                        <a:spcAft>
                          <a:spcPts val="0"/>
                        </a:spcAft>
                      </a:pPr>
                      <a:r>
                        <a:rPr lang="en-US" sz="1600" kern="1200">
                          <a:effectLst/>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c>
                  <a:txBody>
                    <a:bodyPr/>
                    <a:lstStyle/>
                    <a:p>
                      <a:pPr marL="0" marR="0">
                        <a:lnSpc>
                          <a:spcPct val="107000"/>
                        </a:lnSpc>
                        <a:spcBef>
                          <a:spcPts val="0"/>
                        </a:spcBef>
                        <a:spcAft>
                          <a:spcPts val="0"/>
                        </a:spcAft>
                      </a:pPr>
                      <a:r>
                        <a:rPr lang="en-US" sz="1600" kern="1200" dirty="0">
                          <a:effectLst/>
                        </a:rPr>
                        <a:t>Student can recall some elements of the goal, but does not feel confident applying information about </a:t>
                      </a:r>
                      <a:r>
                        <a:rPr lang="en-US" sz="1600" kern="1200" baseline="0" dirty="0" smtClean="0">
                          <a:effectLst/>
                        </a:rPr>
                        <a:t>the early civilizations and Mesopotamia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r>
              <a:tr h="610135">
                <a:tc>
                  <a:txBody>
                    <a:bodyPr/>
                    <a:lstStyle/>
                    <a:p>
                      <a:pPr marL="0" marR="0">
                        <a:lnSpc>
                          <a:spcPct val="107000"/>
                        </a:lnSpc>
                        <a:spcBef>
                          <a:spcPts val="0"/>
                        </a:spcBef>
                        <a:spcAft>
                          <a:spcPts val="0"/>
                        </a:spcAft>
                      </a:pPr>
                      <a:r>
                        <a:rPr lang="en-US" sz="1600" kern="1200">
                          <a:effectLst/>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US" sz="1600" kern="1200" dirty="0">
                          <a:effectLst/>
                        </a:rPr>
                        <a:t>Student does not understand </a:t>
                      </a:r>
                      <a:r>
                        <a:rPr lang="en-US" sz="1600" kern="1200" baseline="0" dirty="0" smtClean="0">
                          <a:effectLst/>
                        </a:rPr>
                        <a:t>the early civilizations and Mesopotamia</a:t>
                      </a:r>
                      <a:r>
                        <a:rPr lang="en-US" sz="900" kern="1200" baseline="0" dirty="0" smtClean="0">
                          <a:effectLst/>
                        </a:rPr>
                        <a:t> </a:t>
                      </a:r>
                      <a:r>
                        <a:rPr lang="en-US" sz="1600" kern="1200" dirty="0" smtClean="0">
                          <a:effectLst/>
                        </a:rPr>
                        <a:t>fully </a:t>
                      </a:r>
                      <a:r>
                        <a:rPr lang="en-US" sz="1600" kern="1200" dirty="0">
                          <a:effectLst/>
                        </a:rPr>
                        <a:t>but can identify some of its features.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r>
            </a:tbl>
          </a:graphicData>
        </a:graphic>
      </p:graphicFrame>
    </p:spTree>
    <p:extLst>
      <p:ext uri="{BB962C8B-B14F-4D97-AF65-F5344CB8AC3E}">
        <p14:creationId xmlns:p14="http://schemas.microsoft.com/office/powerpoint/2010/main" val="3435279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Egypt</a:t>
            </a:r>
            <a:endParaRPr lang="en-US" dirty="0"/>
          </a:p>
        </p:txBody>
      </p:sp>
      <p:sp>
        <p:nvSpPr>
          <p:cNvPr id="6" name="Text Placeholder 5"/>
          <p:cNvSpPr>
            <a:spLocks noGrp="1"/>
          </p:cNvSpPr>
          <p:nvPr>
            <p:ph type="body" idx="1"/>
          </p:nvPr>
        </p:nvSpPr>
        <p:spPr/>
        <p:txBody>
          <a:bodyPr/>
          <a:lstStyle/>
          <a:p>
            <a:endParaRPr lang="en-US"/>
          </a:p>
        </p:txBody>
      </p:sp>
      <p:pic>
        <p:nvPicPr>
          <p:cNvPr id="5122" name="Picture 2" descr="http://youthvoices.net/sites/default/files/image/25864/dec/ancient-egypt-pyramid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 y="0"/>
            <a:ext cx="9216128"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310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463040" y="1011936"/>
            <a:ext cx="7086600" cy="838200"/>
          </a:xfrm>
        </p:spPr>
        <p:txBody>
          <a:bodyPr/>
          <a:lstStyle/>
          <a:p>
            <a:pPr eaLnBrk="1" hangingPunct="1"/>
            <a:r>
              <a:rPr lang="en-US" altLang="en-US" smtClean="0">
                <a:ea typeface="ＭＳ Ｐゴシック" panose="020B0600070205080204" pitchFamily="34" charset="-128"/>
              </a:rPr>
              <a:t>Learning Scale </a:t>
            </a:r>
          </a:p>
        </p:txBody>
      </p:sp>
      <p:sp>
        <p:nvSpPr>
          <p:cNvPr id="19458" name="Content Placeholder 2"/>
          <p:cNvSpPr>
            <a:spLocks noGrp="1"/>
          </p:cNvSpPr>
          <p:nvPr>
            <p:ph idx="1"/>
          </p:nvPr>
        </p:nvSpPr>
        <p:spPr>
          <a:xfrm>
            <a:off x="1943100" y="2133600"/>
            <a:ext cx="6591300" cy="3778250"/>
          </a:xfrm>
        </p:spPr>
        <p:txBody>
          <a:bodyPr/>
          <a:lstStyle/>
          <a:p>
            <a:pPr eaLnBrk="1" hangingPunct="1"/>
            <a:endParaRPr lang="en-US" altLang="en-US" smtClean="0">
              <a:ea typeface="ＭＳ Ｐゴシック" panose="020B0600070205080204" pitchFamily="34" charset="-128"/>
            </a:endParaRPr>
          </a:p>
        </p:txBody>
      </p:sp>
      <p:graphicFrame>
        <p:nvGraphicFramePr>
          <p:cNvPr id="5" name="Content Placeholder 5"/>
          <p:cNvGraphicFramePr>
            <a:graphicFrameLocks/>
          </p:cNvGraphicFramePr>
          <p:nvPr>
            <p:extLst>
              <p:ext uri="{D42A27DB-BD31-4B8C-83A1-F6EECF244321}">
                <p14:modId xmlns:p14="http://schemas.microsoft.com/office/powerpoint/2010/main" val="985868399"/>
              </p:ext>
            </p:extLst>
          </p:nvPr>
        </p:nvGraphicFramePr>
        <p:xfrm>
          <a:off x="1295400" y="1944624"/>
          <a:ext cx="6711950" cy="3525838"/>
        </p:xfrm>
        <a:graphic>
          <a:graphicData uri="http://schemas.openxmlformats.org/drawingml/2006/table">
            <a:tbl>
              <a:tblPr firstRow="1" bandRow="1">
                <a:tableStyleId>{00A15C55-8517-42AA-B614-E9B94910E393}</a:tableStyleId>
              </a:tblPr>
              <a:tblGrid>
                <a:gridCol w="993977"/>
                <a:gridCol w="5717973"/>
              </a:tblGrid>
              <a:tr h="342576">
                <a:tc>
                  <a:txBody>
                    <a:bodyPr/>
                    <a:lstStyle/>
                    <a:p>
                      <a:pPr marL="0" marR="0">
                        <a:lnSpc>
                          <a:spcPct val="107000"/>
                        </a:lnSpc>
                        <a:spcBef>
                          <a:spcPts val="0"/>
                        </a:spcBef>
                        <a:spcAft>
                          <a:spcPts val="0"/>
                        </a:spcAft>
                      </a:pPr>
                      <a:r>
                        <a:rPr lang="en-US" sz="1600" kern="1200" dirty="0">
                          <a:effectLst/>
                        </a:rPr>
                        <a:t>Score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c>
                  <a:txBody>
                    <a:bodyPr/>
                    <a:lstStyle/>
                    <a:p>
                      <a:pPr marL="0" marR="0">
                        <a:lnSpc>
                          <a:spcPct val="107000"/>
                        </a:lnSpc>
                        <a:spcBef>
                          <a:spcPts val="0"/>
                        </a:spcBef>
                        <a:spcAft>
                          <a:spcPts val="0"/>
                        </a:spcAft>
                      </a:pPr>
                      <a:r>
                        <a:rPr lang="en-US" sz="1600" kern="1200" dirty="0">
                          <a:effectLst/>
                        </a:rPr>
                        <a:t>Discussion Notes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r>
              <a:tr h="857739">
                <a:tc>
                  <a:txBody>
                    <a:bodyPr/>
                    <a:lstStyle/>
                    <a:p>
                      <a:pPr marL="0" marR="0">
                        <a:lnSpc>
                          <a:spcPct val="107000"/>
                        </a:lnSpc>
                        <a:spcBef>
                          <a:spcPts val="0"/>
                        </a:spcBef>
                        <a:spcAft>
                          <a:spcPts val="0"/>
                        </a:spcAft>
                      </a:pPr>
                      <a:r>
                        <a:rPr lang="en-US" sz="1600" kern="1200" dirty="0">
                          <a:effectLst/>
                        </a:rPr>
                        <a:t>4.0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c>
                  <a:txBody>
                    <a:bodyPr/>
                    <a:lstStyle/>
                    <a:p>
                      <a:pPr marL="0" marR="0">
                        <a:lnSpc>
                          <a:spcPct val="107000"/>
                        </a:lnSpc>
                        <a:spcBef>
                          <a:spcPts val="0"/>
                        </a:spcBef>
                        <a:spcAft>
                          <a:spcPts val="0"/>
                        </a:spcAft>
                      </a:pPr>
                      <a:r>
                        <a:rPr lang="en-US" sz="1600" kern="1200" dirty="0">
                          <a:effectLst/>
                        </a:rPr>
                        <a:t>Student has mastered the learning goal and can fully explain and apply </a:t>
                      </a:r>
                      <a:r>
                        <a:rPr lang="en-US" sz="1600" kern="1200" dirty="0" smtClean="0">
                          <a:effectLst/>
                        </a:rPr>
                        <a:t>information</a:t>
                      </a:r>
                      <a:r>
                        <a:rPr lang="en-US" sz="1600" kern="1200" baseline="0" dirty="0" smtClean="0">
                          <a:effectLst/>
                        </a:rPr>
                        <a:t> from early civilizations and Egypt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r>
              <a:tr h="857649">
                <a:tc>
                  <a:txBody>
                    <a:bodyPr/>
                    <a:lstStyle/>
                    <a:p>
                      <a:pPr marL="0" marR="0">
                        <a:lnSpc>
                          <a:spcPct val="107000"/>
                        </a:lnSpc>
                        <a:spcBef>
                          <a:spcPts val="0"/>
                        </a:spcBef>
                        <a:spcAft>
                          <a:spcPts val="0"/>
                        </a:spcAft>
                      </a:pPr>
                      <a:r>
                        <a:rPr lang="en-US" sz="1600" kern="12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c>
                  <a:txBody>
                    <a:bodyPr/>
                    <a:lstStyle/>
                    <a:p>
                      <a:pPr marL="0" marR="0">
                        <a:lnSpc>
                          <a:spcPct val="107000"/>
                        </a:lnSpc>
                        <a:spcBef>
                          <a:spcPts val="0"/>
                        </a:spcBef>
                        <a:spcAft>
                          <a:spcPts val="0"/>
                        </a:spcAft>
                      </a:pPr>
                      <a:r>
                        <a:rPr lang="en-US" sz="1600" kern="1200" dirty="0">
                          <a:effectLst/>
                        </a:rPr>
                        <a:t>Student can summarize the goal and explain most of the information about </a:t>
                      </a:r>
                      <a:r>
                        <a:rPr lang="en-US" sz="1600" kern="1200" baseline="0" dirty="0" smtClean="0">
                          <a:effectLst/>
                        </a:rPr>
                        <a:t>early civilizations and Egypt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r>
              <a:tr h="857739">
                <a:tc>
                  <a:txBody>
                    <a:bodyPr/>
                    <a:lstStyle/>
                    <a:p>
                      <a:pPr marL="0" marR="0">
                        <a:lnSpc>
                          <a:spcPct val="107000"/>
                        </a:lnSpc>
                        <a:spcBef>
                          <a:spcPts val="0"/>
                        </a:spcBef>
                        <a:spcAft>
                          <a:spcPts val="0"/>
                        </a:spcAft>
                      </a:pPr>
                      <a:r>
                        <a:rPr lang="en-US" sz="1600" kern="1200">
                          <a:effectLst/>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c>
                  <a:txBody>
                    <a:bodyPr/>
                    <a:lstStyle/>
                    <a:p>
                      <a:pPr marL="0" marR="0">
                        <a:lnSpc>
                          <a:spcPct val="107000"/>
                        </a:lnSpc>
                        <a:spcBef>
                          <a:spcPts val="0"/>
                        </a:spcBef>
                        <a:spcAft>
                          <a:spcPts val="0"/>
                        </a:spcAft>
                      </a:pPr>
                      <a:r>
                        <a:rPr lang="en-US" sz="1600" kern="1200" dirty="0">
                          <a:effectLst/>
                        </a:rPr>
                        <a:t>Student can recall some elements of the goal, but does not feel confident applying information about </a:t>
                      </a:r>
                      <a:r>
                        <a:rPr lang="en-US" sz="1600" kern="1200" baseline="0" dirty="0" smtClean="0">
                          <a:effectLst/>
                        </a:rPr>
                        <a:t>the early civilizations and Egypt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r>
              <a:tr h="610135">
                <a:tc>
                  <a:txBody>
                    <a:bodyPr/>
                    <a:lstStyle/>
                    <a:p>
                      <a:pPr marL="0" marR="0">
                        <a:lnSpc>
                          <a:spcPct val="107000"/>
                        </a:lnSpc>
                        <a:spcBef>
                          <a:spcPts val="0"/>
                        </a:spcBef>
                        <a:spcAft>
                          <a:spcPts val="0"/>
                        </a:spcAft>
                      </a:pPr>
                      <a:r>
                        <a:rPr lang="en-US" sz="1600" kern="1200">
                          <a:effectLst/>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US" sz="1600" kern="1200" dirty="0">
                          <a:effectLst/>
                        </a:rPr>
                        <a:t>Student does not understand </a:t>
                      </a:r>
                      <a:r>
                        <a:rPr lang="en-US" sz="1600" kern="1200" baseline="0" dirty="0" smtClean="0">
                          <a:effectLst/>
                        </a:rPr>
                        <a:t>the early civilizations and </a:t>
                      </a:r>
                      <a:r>
                        <a:rPr lang="en-US" sz="1600" kern="1200" baseline="0" dirty="0" err="1" smtClean="0">
                          <a:effectLst/>
                        </a:rPr>
                        <a:t>Egypt</a:t>
                      </a:r>
                      <a:r>
                        <a:rPr lang="en-US" sz="1600" kern="1200" dirty="0" err="1" smtClean="0">
                          <a:effectLst/>
                        </a:rPr>
                        <a:t>fully</a:t>
                      </a:r>
                      <a:r>
                        <a:rPr lang="en-US" sz="1600" kern="1200" dirty="0" smtClean="0">
                          <a:effectLst/>
                        </a:rPr>
                        <a:t> </a:t>
                      </a:r>
                      <a:r>
                        <a:rPr lang="en-US" sz="1600" kern="1200" dirty="0">
                          <a:effectLst/>
                        </a:rPr>
                        <a:t>but can identify some of its features.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r>
            </a:tbl>
          </a:graphicData>
        </a:graphic>
      </p:graphicFrame>
    </p:spTree>
    <p:extLst>
      <p:ext uri="{BB962C8B-B14F-4D97-AF65-F5344CB8AC3E}">
        <p14:creationId xmlns:p14="http://schemas.microsoft.com/office/powerpoint/2010/main" val="1324906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02map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2113" y="76200"/>
            <a:ext cx="327977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 name="Rectangle 2" hidden="1"/>
          <p:cNvSpPr>
            <a:spLocks noGrp="1" noChangeArrowheads="1"/>
          </p:cNvSpPr>
          <p:nvPr>
            <p:ph type="title"/>
          </p:nvPr>
        </p:nvSpPr>
        <p:spPr/>
        <p:txBody>
          <a:bodyPr/>
          <a:lstStyle/>
          <a:p>
            <a:endParaRPr lang="en-US" altLang="en-US"/>
          </a:p>
        </p:txBody>
      </p:sp>
    </p:spTree>
    <p:extLst>
      <p:ext uri="{BB962C8B-B14F-4D97-AF65-F5344CB8AC3E}">
        <p14:creationId xmlns:p14="http://schemas.microsoft.com/office/powerpoint/2010/main" val="2435861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Egypt</a:t>
            </a:r>
            <a:endParaRPr lang="en-US" dirty="0"/>
          </a:p>
        </p:txBody>
      </p:sp>
      <p:sp>
        <p:nvSpPr>
          <p:cNvPr id="10" name="Content Placeholder 9"/>
          <p:cNvSpPr>
            <a:spLocks noGrp="1"/>
          </p:cNvSpPr>
          <p:nvPr>
            <p:ph idx="1"/>
          </p:nvPr>
        </p:nvSpPr>
        <p:spPr/>
        <p:txBody>
          <a:bodyPr/>
          <a:lstStyle/>
          <a:p>
            <a:endParaRPr lang="en-US" dirty="0" smtClean="0"/>
          </a:p>
          <a:p>
            <a:endParaRPr lang="en-US" dirty="0"/>
          </a:p>
          <a:p>
            <a:endParaRPr lang="en-US" dirty="0" smtClean="0"/>
          </a:p>
          <a:p>
            <a:endParaRPr lang="en-US" dirty="0" smtClean="0"/>
          </a:p>
          <a:p>
            <a:endParaRPr lang="en-US" dirty="0" smtClean="0"/>
          </a:p>
          <a:p>
            <a:endParaRPr lang="en-US" dirty="0"/>
          </a:p>
          <a:p>
            <a:r>
              <a:rPr lang="en-US" dirty="0" smtClean="0"/>
              <a:t>The Nile	</a:t>
            </a:r>
          </a:p>
          <a:p>
            <a:pPr lvl="1"/>
            <a:r>
              <a:rPr lang="en-US" dirty="0" smtClean="0"/>
              <a:t>World’s longest river / flows from south to north</a:t>
            </a:r>
          </a:p>
          <a:p>
            <a:pPr lvl="1"/>
            <a:r>
              <a:rPr lang="en-US" dirty="0" smtClean="0"/>
              <a:t>Egypt called “the Gift of the Nile” by Herodotus (Greek traveler)</a:t>
            </a:r>
          </a:p>
          <a:p>
            <a:pPr lvl="1"/>
            <a:r>
              <a:rPr lang="en-US" dirty="0" smtClean="0"/>
              <a:t>Majority of Egyptian population lived on the banks of the lush Nile</a:t>
            </a:r>
          </a:p>
          <a:p>
            <a:pPr lvl="1"/>
            <a:r>
              <a:rPr lang="en-US" dirty="0" smtClean="0"/>
              <a:t>Agriculture dependent on the predictable Nile floods</a:t>
            </a:r>
          </a:p>
          <a:p>
            <a:endParaRPr lang="en-US" dirty="0"/>
          </a:p>
        </p:txBody>
      </p:sp>
      <p:pic>
        <p:nvPicPr>
          <p:cNvPr id="6146" name="Picture 2" descr="http://i.ytimg.com/vi/N_y8ITF2EpY/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5324" y="1205292"/>
            <a:ext cx="4868075" cy="273698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04800" y="1295400"/>
            <a:ext cx="2819400" cy="2646878"/>
          </a:xfrm>
          <a:prstGeom prst="rect">
            <a:avLst/>
          </a:prstGeom>
        </p:spPr>
        <p:txBody>
          <a:bodyPr wrap="square">
            <a:spAutoFit/>
          </a:bodyPr>
          <a:lstStyle/>
          <a:p>
            <a:pPr marL="285750" indent="-285750">
              <a:buFont typeface="Arial" panose="020B0604020202020204" pitchFamily="34" charset="0"/>
              <a:buChar char="•"/>
            </a:pPr>
            <a:r>
              <a:rPr lang="en-US" sz="2200" dirty="0"/>
              <a:t>Natural isolation from other parts of the world</a:t>
            </a:r>
          </a:p>
          <a:p>
            <a:pPr marL="742950" lvl="1" indent="-285750">
              <a:buFont typeface="Arial" panose="020B0604020202020204" pitchFamily="34" charset="0"/>
              <a:buChar char="•"/>
            </a:pPr>
            <a:r>
              <a:rPr lang="en-US" sz="2000" dirty="0"/>
              <a:t>Self-sufficient (unlike Mesopotamia who depended on imports)</a:t>
            </a:r>
          </a:p>
        </p:txBody>
      </p:sp>
    </p:spTree>
    <p:extLst>
      <p:ext uri="{BB962C8B-B14F-4D97-AF65-F5344CB8AC3E}">
        <p14:creationId xmlns:p14="http://schemas.microsoft.com/office/powerpoint/2010/main" val="2767010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p:txBody>
          <a:bodyPr/>
          <a:lstStyle/>
          <a:p>
            <a:r>
              <a:rPr lang="en-US" dirty="0" smtClean="0"/>
              <a:t>Natural world is a place of cycles</a:t>
            </a:r>
          </a:p>
          <a:p>
            <a:r>
              <a:rPr lang="en-US" dirty="0" smtClean="0"/>
              <a:t>Re (sun god)</a:t>
            </a:r>
          </a:p>
          <a:p>
            <a:pPr lvl="1"/>
            <a:r>
              <a:rPr lang="en-US" dirty="0" smtClean="0"/>
              <a:t>Made his way across the sky by day</a:t>
            </a:r>
          </a:p>
          <a:p>
            <a:pPr lvl="1"/>
            <a:r>
              <a:rPr lang="en-US" dirty="0" smtClean="0"/>
              <a:t>Went to the Underworld at night to return the next morning</a:t>
            </a:r>
          </a:p>
          <a:p>
            <a:r>
              <a:rPr lang="en-US" dirty="0" smtClean="0"/>
              <a:t>Osiris (king of Underworld)</a:t>
            </a:r>
          </a:p>
          <a:p>
            <a:r>
              <a:rPr lang="en-US" dirty="0" smtClean="0"/>
              <a:t>Horus-associated with the pharaoh</a:t>
            </a:r>
          </a:p>
          <a:p>
            <a:r>
              <a:rPr lang="en-US" dirty="0" smtClean="0"/>
              <a:t>Cults of gods would form in cities/villages</a:t>
            </a:r>
          </a:p>
          <a:p>
            <a:pPr lvl="1"/>
            <a:r>
              <a:rPr lang="en-US" dirty="0" smtClean="0"/>
              <a:t>Prominence of a god(s) depended on the ruler (see </a:t>
            </a:r>
            <a:r>
              <a:rPr lang="en-US" dirty="0" err="1" smtClean="0"/>
              <a:t>ch</a:t>
            </a:r>
            <a:r>
              <a:rPr lang="en-US" dirty="0" smtClean="0"/>
              <a:t> 4)</a:t>
            </a:r>
          </a:p>
          <a:p>
            <a:endParaRPr lang="en-US" dirty="0"/>
          </a:p>
        </p:txBody>
      </p:sp>
    </p:spTree>
    <p:extLst>
      <p:ext uri="{BB962C8B-B14F-4D97-AF65-F5344CB8AC3E}">
        <p14:creationId xmlns:p14="http://schemas.microsoft.com/office/powerpoint/2010/main" val="2975821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Politics and Religion</a:t>
            </a:r>
            <a:endParaRPr lang="en-US" dirty="0"/>
          </a:p>
        </p:txBody>
      </p:sp>
      <p:sp>
        <p:nvSpPr>
          <p:cNvPr id="6" name="Content Placeholder 5"/>
          <p:cNvSpPr>
            <a:spLocks noGrp="1"/>
          </p:cNvSpPr>
          <p:nvPr>
            <p:ph idx="1"/>
          </p:nvPr>
        </p:nvSpPr>
        <p:spPr/>
        <p:txBody>
          <a:bodyPr/>
          <a:lstStyle/>
          <a:p>
            <a:r>
              <a:rPr lang="en-US" dirty="0"/>
              <a:t>Pharaoh: Egyptian king</a:t>
            </a:r>
          </a:p>
          <a:p>
            <a:pPr lvl="1"/>
            <a:r>
              <a:rPr lang="en-US" dirty="0"/>
              <a:t>Considered to be a god sent to maintain </a:t>
            </a:r>
            <a:r>
              <a:rPr lang="en-US" dirty="0" err="1"/>
              <a:t>ma’at</a:t>
            </a:r>
            <a:r>
              <a:rPr lang="en-US" dirty="0"/>
              <a:t> (order of the universe)</a:t>
            </a:r>
          </a:p>
          <a:p>
            <a:pPr lvl="1"/>
            <a:r>
              <a:rPr lang="en-US" dirty="0"/>
              <a:t>Death= journey that returned the pharaoh to the gods</a:t>
            </a:r>
          </a:p>
          <a:p>
            <a:r>
              <a:rPr lang="en-US" dirty="0" smtClean="0"/>
              <a:t>Pyramids</a:t>
            </a:r>
            <a:endParaRPr lang="en-US" dirty="0"/>
          </a:p>
          <a:p>
            <a:pPr lvl="1"/>
            <a:r>
              <a:rPr lang="en-US" dirty="0"/>
              <a:t>Tombs of pharaohs</a:t>
            </a:r>
          </a:p>
          <a:p>
            <a:pPr lvl="1"/>
            <a:r>
              <a:rPr lang="en-US" dirty="0"/>
              <a:t>Simple tools and MASSIVE amounts of human labor</a:t>
            </a:r>
          </a:p>
          <a:p>
            <a:pPr lvl="1"/>
            <a:r>
              <a:rPr lang="en-US" dirty="0"/>
              <a:t>Saqqara</a:t>
            </a:r>
          </a:p>
          <a:p>
            <a:pPr lvl="2"/>
            <a:r>
              <a:rPr lang="en-US" dirty="0"/>
              <a:t>Step pyramids of </a:t>
            </a:r>
            <a:r>
              <a:rPr lang="en-US" dirty="0" err="1"/>
              <a:t>Djoser</a:t>
            </a:r>
            <a:endParaRPr lang="en-US" dirty="0"/>
          </a:p>
          <a:p>
            <a:pPr lvl="2"/>
            <a:r>
              <a:rPr lang="en-US" dirty="0"/>
              <a:t>Near Memphis</a:t>
            </a:r>
          </a:p>
          <a:p>
            <a:pPr lvl="1"/>
            <a:r>
              <a:rPr lang="en-US" dirty="0"/>
              <a:t>Giza</a:t>
            </a:r>
          </a:p>
          <a:p>
            <a:pPr lvl="2"/>
            <a:r>
              <a:rPr lang="en-US" dirty="0" err="1"/>
              <a:t>Menkaure</a:t>
            </a:r>
            <a:r>
              <a:rPr lang="en-US" dirty="0"/>
              <a:t>, </a:t>
            </a:r>
            <a:r>
              <a:rPr lang="en-US" dirty="0" err="1"/>
              <a:t>Khafre</a:t>
            </a:r>
            <a:r>
              <a:rPr lang="en-US" dirty="0"/>
              <a:t>, Khufu</a:t>
            </a:r>
          </a:p>
          <a:p>
            <a:endParaRPr lang="en-US" dirty="0"/>
          </a:p>
        </p:txBody>
      </p:sp>
      <p:pic>
        <p:nvPicPr>
          <p:cNvPr id="7170" name="Picture 2" descr="http://allworldtowns.com/data_images/countries/saqqara/saqqara-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724400"/>
            <a:ext cx="2971800" cy="194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030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and the Afterlife </a:t>
            </a:r>
            <a:endParaRPr lang="en-US" dirty="0"/>
          </a:p>
        </p:txBody>
      </p:sp>
      <p:sp>
        <p:nvSpPr>
          <p:cNvPr id="3" name="Content Placeholder 2"/>
          <p:cNvSpPr>
            <a:spLocks noGrp="1"/>
          </p:cNvSpPr>
          <p:nvPr>
            <p:ph idx="1"/>
          </p:nvPr>
        </p:nvSpPr>
        <p:spPr/>
        <p:txBody>
          <a:bodyPr/>
          <a:lstStyle/>
          <a:p>
            <a:r>
              <a:rPr lang="en-US" dirty="0" smtClean="0"/>
              <a:t>Book of the Dead</a:t>
            </a:r>
          </a:p>
          <a:p>
            <a:pPr lvl="1"/>
            <a:r>
              <a:rPr lang="en-US" dirty="0"/>
              <a:t> </a:t>
            </a:r>
            <a:r>
              <a:rPr lang="en-US" dirty="0" smtClean="0"/>
              <a:t>Rituals/spells to protect the spirit on journey to afterlife</a:t>
            </a:r>
          </a:p>
          <a:p>
            <a:r>
              <a:rPr lang="en-US" dirty="0" smtClean="0"/>
              <a:t>Weighing of the deceased heart in the Underworld</a:t>
            </a:r>
          </a:p>
          <a:p>
            <a:pPr lvl="1"/>
            <a:r>
              <a:rPr lang="en-US" dirty="0" smtClean="0"/>
              <a:t>Determines if s/he had a good life and deserves rewards</a:t>
            </a:r>
          </a:p>
          <a:p>
            <a:r>
              <a:rPr lang="en-US" dirty="0" smtClean="0"/>
              <a:t>Tomb reflected status and wealth of the deceased</a:t>
            </a:r>
          </a:p>
          <a:p>
            <a:pPr lvl="1"/>
            <a:r>
              <a:rPr lang="en-US" dirty="0" smtClean="0"/>
              <a:t>Poor/common people: graves or simple mud-brick tombs</a:t>
            </a:r>
          </a:p>
          <a:p>
            <a:pPr lvl="1"/>
            <a:r>
              <a:rPr lang="en-US" dirty="0" smtClean="0"/>
              <a:t>Elite/kings: elaborate tombs/pyramids</a:t>
            </a:r>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844595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02p40"/>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4" b="100000" l="0" r="100000">
                        <a14:backgroundMark x1="86175" y1="2092" x2="92404" y2="42092"/>
                        <a14:backgroundMark x1="92404" y1="43660" x2="99454" y2="45752"/>
                        <a14:backgroundMark x1="99126" y1="47451" x2="90874" y2="67582"/>
                        <a14:backgroundMark x1="91202" y1="67974" x2="90656" y2="99346"/>
                      </a14:backgroundRemoval>
                    </a14:imgEffect>
                  </a14:imgLayer>
                </a14:imgProps>
              </a:ext>
              <a:ext uri="{28A0092B-C50C-407E-A947-70E740481C1C}">
                <a14:useLocalDpi xmlns:a14="http://schemas.microsoft.com/office/drawing/2010/main" val="0"/>
              </a:ext>
            </a:extLst>
          </a:blip>
          <a:srcRect/>
          <a:stretch>
            <a:fillRect/>
          </a:stretch>
        </p:blipFill>
        <p:spPr bwMode="auto">
          <a:xfrm>
            <a:off x="-76200" y="1549400"/>
            <a:ext cx="8991600"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0" name="Rectangle 2" hidden="1"/>
          <p:cNvSpPr>
            <a:spLocks noGrp="1" noChangeArrowheads="1"/>
          </p:cNvSpPr>
          <p:nvPr>
            <p:ph type="title"/>
          </p:nvPr>
        </p:nvSpPr>
        <p:spPr/>
        <p:txBody>
          <a:bodyPr/>
          <a:lstStyle/>
          <a:p>
            <a:endParaRPr lang="en-US" altLang="en-US"/>
          </a:p>
        </p:txBody>
      </p:sp>
    </p:spTree>
    <p:extLst>
      <p:ext uri="{BB962C8B-B14F-4D97-AF65-F5344CB8AC3E}">
        <p14:creationId xmlns:p14="http://schemas.microsoft.com/office/powerpoint/2010/main" val="1329119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02p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01763"/>
            <a:ext cx="8991600" cy="405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8" name="Rectangle 2" hidden="1"/>
          <p:cNvSpPr>
            <a:spLocks noGrp="1" noChangeArrowheads="1"/>
          </p:cNvSpPr>
          <p:nvPr>
            <p:ph type="title"/>
          </p:nvPr>
        </p:nvSpPr>
        <p:spPr/>
        <p:txBody>
          <a:bodyPr/>
          <a:lstStyle/>
          <a:p>
            <a:endParaRPr lang="en-US" altLang="en-US"/>
          </a:p>
        </p:txBody>
      </p:sp>
    </p:spTree>
    <p:extLst>
      <p:ext uri="{BB962C8B-B14F-4D97-AF65-F5344CB8AC3E}">
        <p14:creationId xmlns:p14="http://schemas.microsoft.com/office/powerpoint/2010/main" val="2809725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a:t>
            </a:r>
            <a:endParaRPr lang="en-US" dirty="0"/>
          </a:p>
        </p:txBody>
      </p:sp>
      <p:sp>
        <p:nvSpPr>
          <p:cNvPr id="3" name="Content Placeholder 2"/>
          <p:cNvSpPr>
            <a:spLocks noGrp="1"/>
          </p:cNvSpPr>
          <p:nvPr>
            <p:ph idx="1"/>
          </p:nvPr>
        </p:nvSpPr>
        <p:spPr/>
        <p:txBody>
          <a:bodyPr>
            <a:normAutofit/>
          </a:bodyPr>
          <a:lstStyle/>
          <a:p>
            <a:r>
              <a:rPr lang="en-US" dirty="0" smtClean="0"/>
              <a:t>Upper and Lower Egypt united by Menes</a:t>
            </a:r>
          </a:p>
          <a:p>
            <a:r>
              <a:rPr lang="en-US" dirty="0" smtClean="0"/>
              <a:t>Dynasties</a:t>
            </a:r>
          </a:p>
          <a:p>
            <a:pPr lvl="1"/>
            <a:r>
              <a:rPr lang="en-US" dirty="0" smtClean="0"/>
              <a:t>Period of rule by pharaohs of a certain family line</a:t>
            </a:r>
          </a:p>
          <a:p>
            <a:pPr lvl="1"/>
            <a:r>
              <a:rPr lang="en-US" dirty="0" smtClean="0"/>
              <a:t>History divided into Old, Middle, New Kingdoms</a:t>
            </a:r>
          </a:p>
          <a:p>
            <a:r>
              <a:rPr lang="en-US" dirty="0" smtClean="0"/>
              <a:t>Memphis: capital of Old Kingdom</a:t>
            </a:r>
          </a:p>
          <a:p>
            <a:r>
              <a:rPr lang="en-US" dirty="0" smtClean="0"/>
              <a:t>Thebes: capital of Middle/New Kingdoms</a:t>
            </a:r>
          </a:p>
          <a:p>
            <a:r>
              <a:rPr lang="en-US" dirty="0" smtClean="0"/>
              <a:t>Administrative system	</a:t>
            </a:r>
          </a:p>
          <a:p>
            <a:pPr lvl="1"/>
            <a:r>
              <a:rPr lang="en-US" dirty="0" smtClean="0"/>
              <a:t>Extensive bureaucrats</a:t>
            </a:r>
          </a:p>
          <a:p>
            <a:pPr lvl="2"/>
            <a:r>
              <a:rPr lang="en-US" dirty="0" smtClean="0"/>
              <a:t>At times positions became hereditary</a:t>
            </a:r>
          </a:p>
          <a:p>
            <a:pPr lvl="1"/>
            <a:r>
              <a:rPr lang="en-US" dirty="0" smtClean="0"/>
              <a:t>Taxes</a:t>
            </a:r>
          </a:p>
          <a:p>
            <a:pPr lvl="1"/>
            <a:r>
              <a:rPr lang="en-US" dirty="0" smtClean="0"/>
              <a:t>Monopoly of economy/trade</a:t>
            </a:r>
          </a:p>
          <a:p>
            <a:pPr lvl="1"/>
            <a:r>
              <a:rPr lang="en-US" dirty="0" smtClean="0"/>
              <a:t>Literate administrative class</a:t>
            </a:r>
          </a:p>
          <a:p>
            <a:endParaRPr lang="en-US" dirty="0" smtClean="0"/>
          </a:p>
        </p:txBody>
      </p:sp>
    </p:spTree>
    <p:extLst>
      <p:ext uri="{BB962C8B-B14F-4D97-AF65-F5344CB8AC3E}">
        <p14:creationId xmlns:p14="http://schemas.microsoft.com/office/powerpoint/2010/main" val="517909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447800" y="228600"/>
            <a:ext cx="7086600" cy="1281113"/>
          </a:xfrm>
        </p:spPr>
        <p:txBody>
          <a:bodyPr/>
          <a:lstStyle/>
          <a:p>
            <a:pPr eaLnBrk="1" hangingPunct="1"/>
            <a:r>
              <a:rPr lang="en-US" altLang="en-US" sz="2400" b="1" dirty="0" err="1" smtClean="0">
                <a:ea typeface="ＭＳ Ｐゴシック" panose="020B0600070205080204" pitchFamily="34" charset="-128"/>
              </a:rPr>
              <a:t>Bellwork</a:t>
            </a:r>
            <a:r>
              <a:rPr lang="en-US" altLang="en-US" sz="2400" dirty="0" smtClean="0">
                <a:ea typeface="ＭＳ Ｐゴシック" panose="020B0600070205080204" pitchFamily="34" charset="-128"/>
              </a:rPr>
              <a:t>: </a:t>
            </a:r>
            <a:r>
              <a:rPr lang="en-US" altLang="en-US" sz="2400" i="1" dirty="0" smtClean="0">
                <a:ea typeface="ＭＳ Ｐゴシック" panose="020B0600070205080204" pitchFamily="34" charset="-128"/>
              </a:rPr>
              <a:t>(Record at top of todays notes)</a:t>
            </a:r>
            <a:br>
              <a:rPr lang="en-US" altLang="en-US" sz="2400" i="1" dirty="0" smtClean="0">
                <a:ea typeface="ＭＳ Ｐゴシック" panose="020B0600070205080204" pitchFamily="34" charset="-128"/>
              </a:rPr>
            </a:br>
            <a:r>
              <a:rPr lang="en-US" altLang="en-US" sz="2400" dirty="0" smtClean="0">
                <a:ea typeface="ＭＳ Ｐゴシック" panose="020B0600070205080204" pitchFamily="34" charset="-128"/>
              </a:rPr>
              <a:t>What is a civilization and what are some of the defining characteristics? </a:t>
            </a:r>
          </a:p>
        </p:txBody>
      </p:sp>
      <p:sp>
        <p:nvSpPr>
          <p:cNvPr id="49154" name="Content Placeholder 2"/>
          <p:cNvSpPr>
            <a:spLocks noGrp="1"/>
          </p:cNvSpPr>
          <p:nvPr>
            <p:ph idx="1"/>
          </p:nvPr>
        </p:nvSpPr>
        <p:spPr>
          <a:xfrm>
            <a:off x="1943100" y="1509713"/>
            <a:ext cx="6591300" cy="4402137"/>
          </a:xfrm>
        </p:spPr>
        <p:txBody>
          <a:bodyPr/>
          <a:lstStyle/>
          <a:p>
            <a:pPr eaLnBrk="1" hangingPunct="1"/>
            <a:r>
              <a:rPr lang="en-US" altLang="en-US" dirty="0" smtClean="0">
                <a:ea typeface="ＭＳ Ｐゴシック" panose="020B0600070205080204" pitchFamily="34" charset="-128"/>
                <a:hlinkClick r:id="rId3"/>
              </a:rPr>
              <a:t>https://www.youtube.com/watch?v=UI0zUReqiKo</a:t>
            </a:r>
            <a:r>
              <a:rPr lang="en-US" altLang="en-US" dirty="0" smtClean="0">
                <a:ea typeface="ＭＳ Ｐゴシック" panose="020B0600070205080204" pitchFamily="34" charset="-128"/>
              </a:rPr>
              <a:t> </a:t>
            </a:r>
          </a:p>
        </p:txBody>
      </p:sp>
      <p:pic>
        <p:nvPicPr>
          <p:cNvPr id="2" name="UI0zUReqiKo"/>
          <p:cNvPicPr>
            <a:picLocks noRot="1" noChangeAspect="1"/>
          </p:cNvPicPr>
          <p:nvPr>
            <a:videoFile r:link="rId1"/>
          </p:nvPr>
        </p:nvPicPr>
        <p:blipFill>
          <a:blip r:embed="rId4"/>
          <a:stretch>
            <a:fillRect/>
          </a:stretch>
        </p:blipFill>
        <p:spPr>
          <a:xfrm>
            <a:off x="381000" y="2022702"/>
            <a:ext cx="8576733" cy="4824412"/>
          </a:xfrm>
          <a:prstGeom prst="rect">
            <a:avLst/>
          </a:prstGeom>
        </p:spPr>
      </p:pic>
    </p:spTree>
    <p:extLst>
      <p:ext uri="{BB962C8B-B14F-4D97-AF65-F5344CB8AC3E}">
        <p14:creationId xmlns:p14="http://schemas.microsoft.com/office/powerpoint/2010/main" val="1236898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t>
            </a:r>
            <a:endParaRPr lang="en-US" dirty="0"/>
          </a:p>
        </p:txBody>
      </p:sp>
      <p:sp>
        <p:nvSpPr>
          <p:cNvPr id="3" name="Content Placeholder 2"/>
          <p:cNvSpPr>
            <a:spLocks noGrp="1"/>
          </p:cNvSpPr>
          <p:nvPr>
            <p:ph idx="1"/>
          </p:nvPr>
        </p:nvSpPr>
        <p:spPr/>
        <p:txBody>
          <a:bodyPr/>
          <a:lstStyle/>
          <a:p>
            <a:r>
              <a:rPr lang="en-US" dirty="0" smtClean="0"/>
              <a:t>Hieroglyphics</a:t>
            </a:r>
          </a:p>
          <a:p>
            <a:pPr lvl="1"/>
            <a:r>
              <a:rPr lang="en-US" dirty="0" smtClean="0"/>
              <a:t>Picture symbols representing words, sounds, syllables</a:t>
            </a:r>
          </a:p>
          <a:p>
            <a:pPr lvl="1"/>
            <a:r>
              <a:rPr lang="en-US" dirty="0" smtClean="0"/>
              <a:t>Eventually evolved into a cursive form</a:t>
            </a:r>
          </a:p>
          <a:p>
            <a:pPr lvl="1"/>
            <a:r>
              <a:rPr lang="en-US" dirty="0" smtClean="0"/>
              <a:t>Scribes copied texts onto papyrus scrolls</a:t>
            </a:r>
          </a:p>
          <a:p>
            <a:pPr lvl="2"/>
            <a:r>
              <a:rPr lang="en-US" dirty="0" smtClean="0"/>
              <a:t>Made from a papyrus reed</a:t>
            </a:r>
          </a:p>
          <a:p>
            <a:pPr lvl="2"/>
            <a:r>
              <a:rPr lang="en-US" dirty="0" smtClean="0"/>
              <a:t>Exported papyrus (along with grain and gold) to the Levant (Israel, Palestine, Lebanon, Syria)</a:t>
            </a:r>
          </a:p>
          <a:p>
            <a:r>
              <a:rPr lang="en-US" dirty="0" smtClean="0"/>
              <a:t>Science and Math</a:t>
            </a:r>
          </a:p>
          <a:p>
            <a:pPr lvl="1"/>
            <a:r>
              <a:rPr lang="en-US" dirty="0" smtClean="0"/>
              <a:t>Knowledge of anatomy due to mummification</a:t>
            </a:r>
          </a:p>
          <a:p>
            <a:pPr lvl="1"/>
            <a:r>
              <a:rPr lang="en-US" dirty="0" smtClean="0"/>
              <a:t>Most accurate calendar in the world through celestial observations</a:t>
            </a:r>
          </a:p>
          <a:p>
            <a:pPr lvl="1"/>
            <a:r>
              <a:rPr lang="en-US" dirty="0" smtClean="0"/>
              <a:t>Engineering: pyramids, </a:t>
            </a:r>
            <a:r>
              <a:rPr lang="en-US" dirty="0" err="1" smtClean="0"/>
              <a:t>etc</a:t>
            </a:r>
            <a:endParaRPr lang="en-US" dirty="0" smtClean="0"/>
          </a:p>
          <a:p>
            <a:pPr lvl="1"/>
            <a:endParaRPr lang="en-US" dirty="0"/>
          </a:p>
        </p:txBody>
      </p:sp>
    </p:spTree>
    <p:extLst>
      <p:ext uri="{BB962C8B-B14F-4D97-AF65-F5344CB8AC3E}">
        <p14:creationId xmlns:p14="http://schemas.microsoft.com/office/powerpoint/2010/main" val="1660244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Society</a:t>
            </a:r>
            <a:endParaRPr lang="en-US" dirty="0"/>
          </a:p>
        </p:txBody>
      </p:sp>
      <p:sp>
        <p:nvSpPr>
          <p:cNvPr id="3" name="Content Placeholder 2"/>
          <p:cNvSpPr>
            <a:spLocks noGrp="1"/>
          </p:cNvSpPr>
          <p:nvPr>
            <p:ph idx="1"/>
          </p:nvPr>
        </p:nvSpPr>
        <p:spPr/>
        <p:txBody>
          <a:bodyPr/>
          <a:lstStyle/>
          <a:p>
            <a:endParaRPr lang="en-US"/>
          </a:p>
        </p:txBody>
      </p:sp>
      <p:pic>
        <p:nvPicPr>
          <p:cNvPr id="2050" name="Picture 2" descr="http://6pancientegypt.pbworks.com/f/Untitleds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95656"/>
            <a:ext cx="8077200" cy="485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156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Indus River Valley</a:t>
            </a:r>
            <a:endParaRPr lang="en-US" dirty="0"/>
          </a:p>
        </p:txBody>
      </p:sp>
      <p:sp>
        <p:nvSpPr>
          <p:cNvPr id="5" name="Text Placeholder 4"/>
          <p:cNvSpPr>
            <a:spLocks noGrp="1"/>
          </p:cNvSpPr>
          <p:nvPr>
            <p:ph type="body" idx="1"/>
          </p:nvPr>
        </p:nvSpPr>
        <p:spPr/>
        <p:txBody>
          <a:bodyPr/>
          <a:lstStyle/>
          <a:p>
            <a:endParaRPr lang="en-US"/>
          </a:p>
        </p:txBody>
      </p:sp>
      <p:pic>
        <p:nvPicPr>
          <p:cNvPr id="12290" name="Picture 2" descr="http://cdn4.sci-news.com/images/2012/05/image_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768465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616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463040" y="1011936"/>
            <a:ext cx="7086600" cy="838200"/>
          </a:xfrm>
        </p:spPr>
        <p:txBody>
          <a:bodyPr/>
          <a:lstStyle/>
          <a:p>
            <a:pPr eaLnBrk="1" hangingPunct="1"/>
            <a:r>
              <a:rPr lang="en-US" altLang="en-US" smtClean="0">
                <a:ea typeface="ＭＳ Ｐゴシック" panose="020B0600070205080204" pitchFamily="34" charset="-128"/>
              </a:rPr>
              <a:t>Learning Scale </a:t>
            </a:r>
          </a:p>
        </p:txBody>
      </p:sp>
      <p:sp>
        <p:nvSpPr>
          <p:cNvPr id="19458" name="Content Placeholder 2"/>
          <p:cNvSpPr>
            <a:spLocks noGrp="1"/>
          </p:cNvSpPr>
          <p:nvPr>
            <p:ph idx="1"/>
          </p:nvPr>
        </p:nvSpPr>
        <p:spPr>
          <a:xfrm>
            <a:off x="1943100" y="2133600"/>
            <a:ext cx="6591300" cy="3778250"/>
          </a:xfrm>
        </p:spPr>
        <p:txBody>
          <a:bodyPr/>
          <a:lstStyle/>
          <a:p>
            <a:pPr eaLnBrk="1" hangingPunct="1"/>
            <a:endParaRPr lang="en-US" altLang="en-US" smtClean="0">
              <a:ea typeface="ＭＳ Ｐゴシック" panose="020B0600070205080204" pitchFamily="34" charset="-128"/>
            </a:endParaRPr>
          </a:p>
        </p:txBody>
      </p:sp>
      <p:graphicFrame>
        <p:nvGraphicFramePr>
          <p:cNvPr id="5" name="Content Placeholder 5"/>
          <p:cNvGraphicFramePr>
            <a:graphicFrameLocks/>
          </p:cNvGraphicFramePr>
          <p:nvPr>
            <p:extLst>
              <p:ext uri="{D42A27DB-BD31-4B8C-83A1-F6EECF244321}">
                <p14:modId xmlns:p14="http://schemas.microsoft.com/office/powerpoint/2010/main" val="671854040"/>
              </p:ext>
            </p:extLst>
          </p:nvPr>
        </p:nvGraphicFramePr>
        <p:xfrm>
          <a:off x="1295400" y="1944624"/>
          <a:ext cx="6711950" cy="3666153"/>
        </p:xfrm>
        <a:graphic>
          <a:graphicData uri="http://schemas.openxmlformats.org/drawingml/2006/table">
            <a:tbl>
              <a:tblPr firstRow="1" bandRow="1">
                <a:tableStyleId>{00A15C55-8517-42AA-B614-E9B94910E393}</a:tableStyleId>
              </a:tblPr>
              <a:tblGrid>
                <a:gridCol w="993977"/>
                <a:gridCol w="5717973"/>
              </a:tblGrid>
              <a:tr h="342576">
                <a:tc>
                  <a:txBody>
                    <a:bodyPr/>
                    <a:lstStyle/>
                    <a:p>
                      <a:pPr marL="0" marR="0">
                        <a:lnSpc>
                          <a:spcPct val="107000"/>
                        </a:lnSpc>
                        <a:spcBef>
                          <a:spcPts val="0"/>
                        </a:spcBef>
                        <a:spcAft>
                          <a:spcPts val="0"/>
                        </a:spcAft>
                      </a:pPr>
                      <a:r>
                        <a:rPr lang="en-US" sz="1600" kern="1200" dirty="0">
                          <a:effectLst/>
                        </a:rPr>
                        <a:t>Score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c>
                  <a:txBody>
                    <a:bodyPr/>
                    <a:lstStyle/>
                    <a:p>
                      <a:pPr marL="0" marR="0">
                        <a:lnSpc>
                          <a:spcPct val="107000"/>
                        </a:lnSpc>
                        <a:spcBef>
                          <a:spcPts val="0"/>
                        </a:spcBef>
                        <a:spcAft>
                          <a:spcPts val="0"/>
                        </a:spcAft>
                      </a:pPr>
                      <a:r>
                        <a:rPr lang="en-US" sz="1600" kern="1200" dirty="0">
                          <a:effectLst/>
                        </a:rPr>
                        <a:t>Discussion Notes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r>
              <a:tr h="857739">
                <a:tc>
                  <a:txBody>
                    <a:bodyPr/>
                    <a:lstStyle/>
                    <a:p>
                      <a:pPr marL="0" marR="0">
                        <a:lnSpc>
                          <a:spcPct val="107000"/>
                        </a:lnSpc>
                        <a:spcBef>
                          <a:spcPts val="0"/>
                        </a:spcBef>
                        <a:spcAft>
                          <a:spcPts val="0"/>
                        </a:spcAft>
                      </a:pPr>
                      <a:r>
                        <a:rPr lang="en-US" sz="1600" kern="1200" dirty="0">
                          <a:effectLst/>
                        </a:rPr>
                        <a:t>4.0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c>
                  <a:txBody>
                    <a:bodyPr/>
                    <a:lstStyle/>
                    <a:p>
                      <a:pPr marL="0" marR="0">
                        <a:lnSpc>
                          <a:spcPct val="107000"/>
                        </a:lnSpc>
                        <a:spcBef>
                          <a:spcPts val="0"/>
                        </a:spcBef>
                        <a:spcAft>
                          <a:spcPts val="0"/>
                        </a:spcAft>
                      </a:pPr>
                      <a:r>
                        <a:rPr lang="en-US" sz="1600" kern="1200" dirty="0">
                          <a:effectLst/>
                        </a:rPr>
                        <a:t>Student has mastered the learning goal and can fully explain and apply </a:t>
                      </a:r>
                      <a:r>
                        <a:rPr lang="en-US" sz="1600" kern="1200" dirty="0" smtClean="0">
                          <a:effectLst/>
                        </a:rPr>
                        <a:t>information</a:t>
                      </a:r>
                      <a:r>
                        <a:rPr lang="en-US" sz="1600" kern="1200" baseline="0" dirty="0" smtClean="0">
                          <a:effectLst/>
                        </a:rPr>
                        <a:t> from early civilizations and Indus River Valley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r>
              <a:tr h="857649">
                <a:tc>
                  <a:txBody>
                    <a:bodyPr/>
                    <a:lstStyle/>
                    <a:p>
                      <a:pPr marL="0" marR="0">
                        <a:lnSpc>
                          <a:spcPct val="107000"/>
                        </a:lnSpc>
                        <a:spcBef>
                          <a:spcPts val="0"/>
                        </a:spcBef>
                        <a:spcAft>
                          <a:spcPts val="0"/>
                        </a:spcAft>
                      </a:pPr>
                      <a:r>
                        <a:rPr lang="en-US" sz="1600" kern="1200">
                          <a:effectLst/>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kern="1200" dirty="0">
                          <a:effectLst/>
                        </a:rPr>
                        <a:t>Student can summarize the goal and explain most of the information about </a:t>
                      </a:r>
                      <a:r>
                        <a:rPr lang="en-US" sz="1600" kern="1200" baseline="0" dirty="0" smtClean="0">
                          <a:effectLst/>
                        </a:rPr>
                        <a:t>early civilizations and Indus River Valley</a:t>
                      </a:r>
                      <a:endParaRPr lang="en-US" sz="9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r>
              <a:tr h="857739">
                <a:tc>
                  <a:txBody>
                    <a:bodyPr/>
                    <a:lstStyle/>
                    <a:p>
                      <a:pPr marL="0" marR="0">
                        <a:lnSpc>
                          <a:spcPct val="107000"/>
                        </a:lnSpc>
                        <a:spcBef>
                          <a:spcPts val="0"/>
                        </a:spcBef>
                        <a:spcAft>
                          <a:spcPts val="0"/>
                        </a:spcAft>
                      </a:pPr>
                      <a:r>
                        <a:rPr lang="en-US" sz="1600" kern="1200">
                          <a:effectLst/>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kern="1200" dirty="0">
                          <a:effectLst/>
                        </a:rPr>
                        <a:t>Student can recall some elements of the goal, but does not feel confident applying information about </a:t>
                      </a:r>
                      <a:r>
                        <a:rPr lang="en-US" sz="1600" kern="1200" baseline="0" dirty="0" smtClean="0">
                          <a:effectLst/>
                        </a:rPr>
                        <a:t>the early civilizations and Indus River Valley</a:t>
                      </a:r>
                      <a:endParaRPr lang="en-US" sz="9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r>
              <a:tr h="610135">
                <a:tc>
                  <a:txBody>
                    <a:bodyPr/>
                    <a:lstStyle/>
                    <a:p>
                      <a:pPr marL="0" marR="0">
                        <a:lnSpc>
                          <a:spcPct val="107000"/>
                        </a:lnSpc>
                        <a:spcBef>
                          <a:spcPts val="0"/>
                        </a:spcBef>
                        <a:spcAft>
                          <a:spcPts val="0"/>
                        </a:spcAft>
                      </a:pPr>
                      <a:r>
                        <a:rPr lang="en-US" sz="1600" kern="1200">
                          <a:effectLst/>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US" sz="1600" kern="1200" dirty="0">
                          <a:effectLst/>
                        </a:rPr>
                        <a:t>Student does not understand </a:t>
                      </a:r>
                      <a:r>
                        <a:rPr lang="en-US" sz="1600" kern="1200" baseline="0" dirty="0" smtClean="0">
                          <a:effectLst/>
                        </a:rPr>
                        <a:t>the early civilizations and Indus River Valley</a:t>
                      </a:r>
                      <a:r>
                        <a:rPr lang="en-US" sz="900" kern="1200" baseline="0" dirty="0" smtClean="0">
                          <a:effectLst/>
                          <a:latin typeface="Calibri" panose="020F0502020204030204" pitchFamily="34" charset="0"/>
                          <a:cs typeface="Times New Roman" panose="02020603050405020304" pitchFamily="18" charset="0"/>
                        </a:rPr>
                        <a:t> </a:t>
                      </a:r>
                      <a:r>
                        <a:rPr lang="en-US" sz="1600" kern="1200" dirty="0" smtClean="0">
                          <a:effectLst/>
                        </a:rPr>
                        <a:t>fully </a:t>
                      </a:r>
                      <a:r>
                        <a:rPr lang="en-US" sz="1600" kern="1200" dirty="0">
                          <a:effectLst/>
                        </a:rPr>
                        <a:t>but can identify some of its features.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017" marR="75017" marT="37509" marB="37509"/>
                </a:tc>
              </a:tr>
            </a:tbl>
          </a:graphicData>
        </a:graphic>
      </p:graphicFrame>
    </p:spTree>
    <p:extLst>
      <p:ext uri="{BB962C8B-B14F-4D97-AF65-F5344CB8AC3E}">
        <p14:creationId xmlns:p14="http://schemas.microsoft.com/office/powerpoint/2010/main" val="2558247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descr="http://media.web.britannica.com/eb-media/67/89967-004-90333BB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677400" cy="687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980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Indus River Valley</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Modern day Pakistan</a:t>
            </a:r>
          </a:p>
          <a:p>
            <a:r>
              <a:rPr lang="en-US" dirty="0" smtClean="0"/>
              <a:t>Floods and monsoon rains allow for agriculture</a:t>
            </a:r>
          </a:p>
          <a:p>
            <a:r>
              <a:rPr lang="en-US" dirty="0" smtClean="0"/>
              <a:t>Great access to metals</a:t>
            </a:r>
          </a:p>
          <a:p>
            <a:pPr lvl="1"/>
            <a:r>
              <a:rPr lang="en-US" dirty="0" smtClean="0"/>
              <a:t>More of the general population had access to metal tools, </a:t>
            </a:r>
            <a:r>
              <a:rPr lang="en-US" dirty="0" err="1" smtClean="0"/>
              <a:t>etc</a:t>
            </a:r>
            <a:r>
              <a:rPr lang="en-US" dirty="0" smtClean="0"/>
              <a:t> than in Mesopotamia and Egypt</a:t>
            </a:r>
          </a:p>
          <a:p>
            <a:r>
              <a:rPr lang="en-US" dirty="0" smtClean="0"/>
              <a:t>Pottery</a:t>
            </a:r>
          </a:p>
          <a:p>
            <a:pPr lvl="1"/>
            <a:r>
              <a:rPr lang="en-US" dirty="0" smtClean="0"/>
              <a:t>Skilled in pottery making</a:t>
            </a:r>
          </a:p>
          <a:p>
            <a:pPr lvl="1"/>
            <a:r>
              <a:rPr lang="en-US" dirty="0" smtClean="0"/>
              <a:t>Large buildings dedicated to kilns/pottery</a:t>
            </a:r>
          </a:p>
          <a:p>
            <a:r>
              <a:rPr lang="en-US" dirty="0" smtClean="0"/>
              <a:t>Trade</a:t>
            </a:r>
          </a:p>
          <a:p>
            <a:pPr lvl="1"/>
            <a:r>
              <a:rPr lang="en-US" dirty="0" smtClean="0"/>
              <a:t>Evidence of widespread trading</a:t>
            </a:r>
          </a:p>
          <a:p>
            <a:pPr lvl="1"/>
            <a:r>
              <a:rPr lang="en-US" dirty="0" smtClean="0"/>
              <a:t>Iran, Afghanistan, India, Mesopotamia</a:t>
            </a:r>
          </a:p>
          <a:p>
            <a:r>
              <a:rPr lang="en-US" dirty="0" smtClean="0"/>
              <a:t>Cities abandoned after 1900 BCE</a:t>
            </a:r>
          </a:p>
          <a:p>
            <a:pPr lvl="1"/>
            <a:r>
              <a:rPr lang="en-US" dirty="0" smtClean="0"/>
              <a:t>Natural disasters, ecological changes</a:t>
            </a:r>
          </a:p>
          <a:p>
            <a:pPr lvl="1"/>
            <a:r>
              <a:rPr lang="en-US" dirty="0" smtClean="0"/>
              <a:t>Loss of fertile soil</a:t>
            </a:r>
            <a:endParaRPr lang="en-US" dirty="0"/>
          </a:p>
        </p:txBody>
      </p:sp>
    </p:spTree>
    <p:extLst>
      <p:ext uri="{BB962C8B-B14F-4D97-AF65-F5344CB8AC3E}">
        <p14:creationId xmlns:p14="http://schemas.microsoft.com/office/powerpoint/2010/main" val="18181971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Harappa and Mohenjo-Daro</a:t>
            </a:r>
            <a:endParaRPr lang="en-US" dirty="0"/>
          </a:p>
        </p:txBody>
      </p:sp>
      <p:sp>
        <p:nvSpPr>
          <p:cNvPr id="3" name="Content Placeholder 2"/>
          <p:cNvSpPr>
            <a:spLocks noGrp="1"/>
          </p:cNvSpPr>
          <p:nvPr>
            <p:ph idx="1"/>
          </p:nvPr>
        </p:nvSpPr>
        <p:spPr>
          <a:xfrm>
            <a:off x="457200" y="1143000"/>
            <a:ext cx="7620000" cy="4800600"/>
          </a:xfrm>
        </p:spPr>
        <p:txBody>
          <a:bodyPr>
            <a:normAutofit/>
          </a:bodyPr>
          <a:lstStyle/>
          <a:p>
            <a:r>
              <a:rPr lang="en-US" dirty="0" smtClean="0"/>
              <a:t>Mohenjo-Daro was larger than Harappa</a:t>
            </a:r>
          </a:p>
          <a:p>
            <a:r>
              <a:rPr lang="en-US" dirty="0" smtClean="0"/>
              <a:t>Uniformity in city layout</a:t>
            </a:r>
          </a:p>
          <a:p>
            <a:pPr lvl="1"/>
            <a:r>
              <a:rPr lang="en-US" dirty="0" smtClean="0"/>
              <a:t>Thick wall surrounded both cities</a:t>
            </a:r>
          </a:p>
          <a:p>
            <a:pPr lvl="1"/>
            <a:r>
              <a:rPr lang="en-US" dirty="0" smtClean="0"/>
              <a:t>Rectangular grid pattern of streets</a:t>
            </a:r>
          </a:p>
          <a:p>
            <a:r>
              <a:rPr lang="en-US" dirty="0" smtClean="0"/>
              <a:t>“Sewage system” had covered drains that carried waste away from the city</a:t>
            </a:r>
          </a:p>
          <a:p>
            <a:endParaRPr lang="en-US" dirty="0"/>
          </a:p>
        </p:txBody>
      </p:sp>
      <p:pic>
        <p:nvPicPr>
          <p:cNvPr id="2050" name="Picture 2" descr="http://realhistoryww.com/world_history/ancient/Images_Indus/Mohenjo_daro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100468"/>
            <a:ext cx="59531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443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02p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7600" y="76200"/>
            <a:ext cx="43688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6" name="Rectangle 2" hidden="1"/>
          <p:cNvSpPr>
            <a:spLocks noGrp="1" noChangeArrowheads="1"/>
          </p:cNvSpPr>
          <p:nvPr>
            <p:ph type="title"/>
          </p:nvPr>
        </p:nvSpPr>
        <p:spPr/>
        <p:txBody>
          <a:bodyPr/>
          <a:lstStyle/>
          <a:p>
            <a:endParaRPr lang="en-US" altLang="en-US"/>
          </a:p>
        </p:txBody>
      </p:sp>
      <p:sp>
        <p:nvSpPr>
          <p:cNvPr id="21507" name="Rectangle 3"/>
          <p:cNvSpPr>
            <a:spLocks noChangeArrowheads="1"/>
          </p:cNvSpPr>
          <p:nvPr/>
        </p:nvSpPr>
        <p:spPr bwMode="auto">
          <a:xfrm>
            <a:off x="8632825" y="6584950"/>
            <a:ext cx="511175"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pitchFamily="34" charset="0"/>
                <a:cs typeface="Arial" pitchFamily="34" charset="0"/>
              </a:defRPr>
            </a:lvl1pPr>
            <a:lvl2pPr marL="409575" defTabSz="820738">
              <a:defRPr>
                <a:solidFill>
                  <a:schemeClr val="tx1"/>
                </a:solidFill>
                <a:latin typeface="Arial" pitchFamily="34" charset="0"/>
                <a:cs typeface="Arial" pitchFamily="34" charset="0"/>
              </a:defRPr>
            </a:lvl2pPr>
            <a:lvl3pPr marL="820738" defTabSz="820738">
              <a:defRPr>
                <a:solidFill>
                  <a:schemeClr val="tx1"/>
                </a:solidFill>
                <a:latin typeface="Arial" pitchFamily="34" charset="0"/>
                <a:cs typeface="Arial" pitchFamily="34" charset="0"/>
              </a:defRPr>
            </a:lvl3pPr>
            <a:lvl4pPr marL="1230313" defTabSz="820738">
              <a:defRPr>
                <a:solidFill>
                  <a:schemeClr val="tx1"/>
                </a:solidFill>
                <a:latin typeface="Arial" pitchFamily="34" charset="0"/>
                <a:cs typeface="Arial" pitchFamily="34" charset="0"/>
              </a:defRPr>
            </a:lvl4pPr>
            <a:lvl5pPr marL="1641475"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pPr algn="r" eaLnBrk="0" hangingPunct="0"/>
            <a:r>
              <a:rPr lang="en-US" altLang="en-US" sz="1200" b="1"/>
              <a:t>p. 47</a:t>
            </a:r>
          </a:p>
        </p:txBody>
      </p:sp>
    </p:spTree>
    <p:extLst>
      <p:ext uri="{BB962C8B-B14F-4D97-AF65-F5344CB8AC3E}">
        <p14:creationId xmlns:p14="http://schemas.microsoft.com/office/powerpoint/2010/main" val="27190184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02p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038" y="76200"/>
            <a:ext cx="524192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4" name="Rectangle 2" hidden="1"/>
          <p:cNvSpPr>
            <a:spLocks noGrp="1" noChangeArrowheads="1"/>
          </p:cNvSpPr>
          <p:nvPr>
            <p:ph type="title"/>
          </p:nvPr>
        </p:nvSpPr>
        <p:spPr/>
        <p:txBody>
          <a:bodyPr/>
          <a:lstStyle/>
          <a:p>
            <a:endParaRPr lang="en-US" altLang="en-US"/>
          </a:p>
        </p:txBody>
      </p:sp>
      <p:sp>
        <p:nvSpPr>
          <p:cNvPr id="23555" name="Rectangle 3"/>
          <p:cNvSpPr>
            <a:spLocks noChangeArrowheads="1"/>
          </p:cNvSpPr>
          <p:nvPr/>
        </p:nvSpPr>
        <p:spPr bwMode="auto">
          <a:xfrm>
            <a:off x="8632825" y="6584950"/>
            <a:ext cx="511175"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pitchFamily="34" charset="0"/>
                <a:cs typeface="Arial" pitchFamily="34" charset="0"/>
              </a:defRPr>
            </a:lvl1pPr>
            <a:lvl2pPr marL="409575" defTabSz="820738">
              <a:defRPr>
                <a:solidFill>
                  <a:schemeClr val="tx1"/>
                </a:solidFill>
                <a:latin typeface="Arial" pitchFamily="34" charset="0"/>
                <a:cs typeface="Arial" pitchFamily="34" charset="0"/>
              </a:defRPr>
            </a:lvl2pPr>
            <a:lvl3pPr marL="820738" defTabSz="820738">
              <a:defRPr>
                <a:solidFill>
                  <a:schemeClr val="tx1"/>
                </a:solidFill>
                <a:latin typeface="Arial" pitchFamily="34" charset="0"/>
                <a:cs typeface="Arial" pitchFamily="34" charset="0"/>
              </a:defRPr>
            </a:lvl3pPr>
            <a:lvl4pPr marL="1230313" defTabSz="820738">
              <a:defRPr>
                <a:solidFill>
                  <a:schemeClr val="tx1"/>
                </a:solidFill>
                <a:latin typeface="Arial" pitchFamily="34" charset="0"/>
                <a:cs typeface="Arial" pitchFamily="34" charset="0"/>
              </a:defRPr>
            </a:lvl4pPr>
            <a:lvl5pPr marL="1641475"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pPr algn="r" eaLnBrk="0" hangingPunct="0"/>
            <a:r>
              <a:rPr lang="en-US" altLang="en-US" sz="1200" b="1"/>
              <a:t>p. 48</a:t>
            </a:r>
          </a:p>
        </p:txBody>
      </p:sp>
    </p:spTree>
    <p:extLst>
      <p:ext uri="{BB962C8B-B14F-4D97-AF65-F5344CB8AC3E}">
        <p14:creationId xmlns:p14="http://schemas.microsoft.com/office/powerpoint/2010/main" val="11949446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02p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98563"/>
            <a:ext cx="8991600" cy="44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2" hidden="1"/>
          <p:cNvSpPr>
            <a:spLocks noGrp="1" noChangeArrowheads="1"/>
          </p:cNvSpPr>
          <p:nvPr>
            <p:ph type="title"/>
          </p:nvPr>
        </p:nvSpPr>
        <p:spPr/>
        <p:txBody>
          <a:bodyPr/>
          <a:lstStyle/>
          <a:p>
            <a:endParaRPr lang="en-US" altLang="en-US"/>
          </a:p>
        </p:txBody>
      </p:sp>
      <p:sp>
        <p:nvSpPr>
          <p:cNvPr id="5123" name="Rectangle 3"/>
          <p:cNvSpPr>
            <a:spLocks noChangeArrowheads="1"/>
          </p:cNvSpPr>
          <p:nvPr/>
        </p:nvSpPr>
        <p:spPr bwMode="auto">
          <a:xfrm>
            <a:off x="8632825" y="6584950"/>
            <a:ext cx="511175"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pitchFamily="34" charset="0"/>
                <a:cs typeface="Arial" pitchFamily="34" charset="0"/>
              </a:defRPr>
            </a:lvl1pPr>
            <a:lvl2pPr marL="409575" defTabSz="820738">
              <a:defRPr>
                <a:solidFill>
                  <a:schemeClr val="tx1"/>
                </a:solidFill>
                <a:latin typeface="Arial" pitchFamily="34" charset="0"/>
                <a:cs typeface="Arial" pitchFamily="34" charset="0"/>
              </a:defRPr>
            </a:lvl2pPr>
            <a:lvl3pPr marL="820738" defTabSz="820738">
              <a:defRPr>
                <a:solidFill>
                  <a:schemeClr val="tx1"/>
                </a:solidFill>
                <a:latin typeface="Arial" pitchFamily="34" charset="0"/>
                <a:cs typeface="Arial" pitchFamily="34" charset="0"/>
              </a:defRPr>
            </a:lvl3pPr>
            <a:lvl4pPr marL="1230313" defTabSz="820738">
              <a:defRPr>
                <a:solidFill>
                  <a:schemeClr val="tx1"/>
                </a:solidFill>
                <a:latin typeface="Arial" pitchFamily="34" charset="0"/>
                <a:cs typeface="Arial" pitchFamily="34" charset="0"/>
              </a:defRPr>
            </a:lvl4pPr>
            <a:lvl5pPr marL="1641475"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pPr algn="r" eaLnBrk="0" hangingPunct="0"/>
            <a:r>
              <a:rPr lang="en-US" altLang="en-US" sz="1200" b="1"/>
              <a:t>p. 29</a:t>
            </a:r>
          </a:p>
        </p:txBody>
      </p:sp>
    </p:spTree>
    <p:extLst>
      <p:ext uri="{BB962C8B-B14F-4D97-AF65-F5344CB8AC3E}">
        <p14:creationId xmlns:p14="http://schemas.microsoft.com/office/powerpoint/2010/main" val="3592234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Civilization</a:t>
            </a:r>
            <a:endParaRPr lang="en-US" dirty="0"/>
          </a:p>
        </p:txBody>
      </p:sp>
      <p:sp>
        <p:nvSpPr>
          <p:cNvPr id="3" name="Content Placeholder 2"/>
          <p:cNvSpPr>
            <a:spLocks noGrp="1"/>
          </p:cNvSpPr>
          <p:nvPr>
            <p:ph idx="1"/>
          </p:nvPr>
        </p:nvSpPr>
        <p:spPr/>
        <p:txBody>
          <a:bodyPr>
            <a:normAutofit/>
          </a:bodyPr>
          <a:lstStyle/>
          <a:p>
            <a:pPr marL="137160" indent="0">
              <a:buNone/>
            </a:pPr>
            <a:r>
              <a:rPr lang="en-US" dirty="0" smtClean="0"/>
              <a:t>Your book lists the following requirements of a civilization:</a:t>
            </a:r>
          </a:p>
          <a:p>
            <a:pPr lvl="1"/>
            <a:r>
              <a:rPr lang="en-US" dirty="0" smtClean="0"/>
              <a:t>Cities serve as administrative centers</a:t>
            </a:r>
          </a:p>
          <a:p>
            <a:pPr lvl="1"/>
            <a:r>
              <a:rPr lang="en-US" dirty="0" smtClean="0"/>
              <a:t>Political system is based on the control of a defined territory</a:t>
            </a:r>
          </a:p>
          <a:p>
            <a:pPr lvl="1"/>
            <a:r>
              <a:rPr lang="en-US" dirty="0" smtClean="0"/>
              <a:t>Specialization of labor (non-food-producing)</a:t>
            </a:r>
          </a:p>
          <a:p>
            <a:pPr lvl="1"/>
            <a:r>
              <a:rPr lang="en-US" dirty="0" smtClean="0"/>
              <a:t>Status distinction (based on wealthy elites)</a:t>
            </a:r>
          </a:p>
          <a:p>
            <a:pPr lvl="1"/>
            <a:r>
              <a:rPr lang="en-US" dirty="0" smtClean="0"/>
              <a:t>Monument building</a:t>
            </a:r>
          </a:p>
          <a:p>
            <a:pPr lvl="1"/>
            <a:r>
              <a:rPr lang="en-US" dirty="0" smtClean="0"/>
              <a:t>Record keeping system</a:t>
            </a:r>
          </a:p>
          <a:p>
            <a:pPr lvl="1"/>
            <a:r>
              <a:rPr lang="en-US" dirty="0" smtClean="0"/>
              <a:t>Long distance trade</a:t>
            </a:r>
          </a:p>
          <a:p>
            <a:pPr lvl="1"/>
            <a:r>
              <a:rPr lang="en-US" dirty="0" smtClean="0"/>
              <a:t>Advances in arts/science</a:t>
            </a:r>
            <a:endParaRPr lang="en-US" dirty="0"/>
          </a:p>
        </p:txBody>
      </p:sp>
    </p:spTree>
    <p:extLst>
      <p:ext uri="{BB962C8B-B14F-4D97-AF65-F5344CB8AC3E}">
        <p14:creationId xmlns:p14="http://schemas.microsoft.com/office/powerpoint/2010/main" val="1022702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02map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42950"/>
            <a:ext cx="8991600" cy="537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2" hidden="1"/>
          <p:cNvSpPr>
            <a:spLocks noGrp="1" noChangeArrowheads="1"/>
          </p:cNvSpPr>
          <p:nvPr>
            <p:ph type="title"/>
          </p:nvPr>
        </p:nvSpPr>
        <p:spPr/>
        <p:txBody>
          <a:bodyPr/>
          <a:lstStyle/>
          <a:p>
            <a:endParaRPr lang="en-US" altLang="en-US"/>
          </a:p>
        </p:txBody>
      </p:sp>
    </p:spTree>
    <p:extLst>
      <p:ext uri="{BB962C8B-B14F-4D97-AF65-F5344CB8AC3E}">
        <p14:creationId xmlns:p14="http://schemas.microsoft.com/office/powerpoint/2010/main" val="1335696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Mesopotamia</a:t>
            </a:r>
            <a:endParaRPr lang="en-US" dirty="0"/>
          </a:p>
        </p:txBody>
      </p:sp>
      <p:sp>
        <p:nvSpPr>
          <p:cNvPr id="4" name="Text Placeholder 3"/>
          <p:cNvSpPr>
            <a:spLocks noGrp="1"/>
          </p:cNvSpPr>
          <p:nvPr>
            <p:ph type="body" idx="1"/>
          </p:nvPr>
        </p:nvSpPr>
        <p:spPr/>
        <p:txBody>
          <a:bodyPr/>
          <a:lstStyle/>
          <a:p>
            <a:endParaRPr lang="en-US"/>
          </a:p>
        </p:txBody>
      </p:sp>
      <p:pic>
        <p:nvPicPr>
          <p:cNvPr id="1026" name="Picture 2" descr="https://www.made4museum.com/images/AS-030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228600"/>
            <a:ext cx="4800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48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Mesopotamia</a:t>
            </a:r>
            <a:endParaRPr lang="en-US" dirty="0"/>
          </a:p>
        </p:txBody>
      </p:sp>
      <p:sp>
        <p:nvSpPr>
          <p:cNvPr id="3" name="Content Placeholder 2"/>
          <p:cNvSpPr>
            <a:spLocks noGrp="1"/>
          </p:cNvSpPr>
          <p:nvPr>
            <p:ph sz="half" idx="1"/>
          </p:nvPr>
        </p:nvSpPr>
        <p:spPr>
          <a:xfrm>
            <a:off x="0" y="1536192"/>
            <a:ext cx="4114800" cy="5017008"/>
          </a:xfrm>
        </p:spPr>
        <p:txBody>
          <a:bodyPr>
            <a:normAutofit fontScale="92500"/>
          </a:bodyPr>
          <a:lstStyle/>
          <a:p>
            <a:r>
              <a:rPr lang="en-US" dirty="0" smtClean="0"/>
              <a:t>“Land between the rivers” (Tigris and Euphrates)</a:t>
            </a:r>
          </a:p>
          <a:p>
            <a:pPr lvl="1"/>
            <a:r>
              <a:rPr lang="en-US" dirty="0" smtClean="0"/>
              <a:t>Modern day Iraq</a:t>
            </a:r>
          </a:p>
          <a:p>
            <a:r>
              <a:rPr lang="en-US" dirty="0" smtClean="0"/>
              <a:t>Agriculture reached Mesopotamia c. 5,000 BCE</a:t>
            </a:r>
          </a:p>
          <a:p>
            <a:pPr lvl="1"/>
            <a:r>
              <a:rPr lang="en-US" dirty="0" smtClean="0"/>
              <a:t>Not enough annual rainfall</a:t>
            </a:r>
          </a:p>
          <a:p>
            <a:pPr lvl="1"/>
            <a:r>
              <a:rPr lang="en-US" dirty="0" smtClean="0"/>
              <a:t>Dependent on irrigation and canals</a:t>
            </a:r>
          </a:p>
          <a:p>
            <a:pPr lvl="1"/>
            <a:r>
              <a:rPr lang="en-US" dirty="0" smtClean="0"/>
              <a:t>4,000 BCE use of ox drawn plows appear</a:t>
            </a:r>
          </a:p>
          <a:p>
            <a:r>
              <a:rPr lang="en-US" dirty="0" smtClean="0"/>
              <a:t>First united by Sargon of Akkad in 2350 BCE</a:t>
            </a:r>
          </a:p>
          <a:p>
            <a:endParaRPr lang="en-US" dirty="0"/>
          </a:p>
        </p:txBody>
      </p:sp>
      <p:sp>
        <p:nvSpPr>
          <p:cNvPr id="5" name="Content Placeholder 4"/>
          <p:cNvSpPr>
            <a:spLocks noGrp="1"/>
          </p:cNvSpPr>
          <p:nvPr>
            <p:ph sz="half" idx="2"/>
          </p:nvPr>
        </p:nvSpPr>
        <p:spPr/>
        <p:txBody>
          <a:bodyPr>
            <a:normAutofit fontScale="92500"/>
          </a:bodyPr>
          <a:lstStyle/>
          <a:p>
            <a:endParaRPr lang="en-US"/>
          </a:p>
        </p:txBody>
      </p:sp>
      <p:pic>
        <p:nvPicPr>
          <p:cNvPr id="4" name="Picture 4" descr="02map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9661" y="1447800"/>
            <a:ext cx="5706339"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326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Sumerians</a:t>
            </a:r>
            <a:endParaRPr lang="en-US" dirty="0"/>
          </a:p>
        </p:txBody>
      </p:sp>
      <p:sp>
        <p:nvSpPr>
          <p:cNvPr id="3" name="Content Placeholder 2"/>
          <p:cNvSpPr>
            <a:spLocks noGrp="1"/>
          </p:cNvSpPr>
          <p:nvPr>
            <p:ph sz="half" idx="1"/>
          </p:nvPr>
        </p:nvSpPr>
        <p:spPr>
          <a:xfrm>
            <a:off x="152400" y="1536192"/>
            <a:ext cx="3962400" cy="4590288"/>
          </a:xfrm>
        </p:spPr>
        <p:txBody>
          <a:bodyPr>
            <a:normAutofit/>
          </a:bodyPr>
          <a:lstStyle/>
          <a:p>
            <a:r>
              <a:rPr lang="en-US" dirty="0"/>
              <a:t>Laid the framework for Mesopotamian culture and civilization beginning in 5,000 BCE</a:t>
            </a:r>
          </a:p>
          <a:p>
            <a:r>
              <a:rPr lang="en-US" dirty="0"/>
              <a:t>Spoke Semitic language</a:t>
            </a:r>
          </a:p>
          <a:p>
            <a:pPr lvl="1"/>
            <a:r>
              <a:rPr lang="en-US" dirty="0"/>
              <a:t>Hebrew, Aramaic, Phoenician, </a:t>
            </a:r>
            <a:r>
              <a:rPr lang="en-US" dirty="0" smtClean="0"/>
              <a:t>Arabic</a:t>
            </a:r>
          </a:p>
          <a:p>
            <a:r>
              <a:rPr lang="en-US" dirty="0" smtClean="0">
                <a:hlinkClick r:id="rId2"/>
              </a:rPr>
              <a:t>3400 Year Old Song</a:t>
            </a:r>
            <a:endParaRPr lang="en-US" dirty="0" smtClean="0"/>
          </a:p>
          <a:p>
            <a:pPr marL="411480" lvl="1" indent="0">
              <a:buNone/>
            </a:pPr>
            <a:r>
              <a:rPr lang="en-US" sz="1800" i="1" dirty="0" smtClean="0"/>
              <a:t>(Click to listen)</a:t>
            </a:r>
            <a:endParaRPr lang="en-US" sz="1800" i="1" dirty="0"/>
          </a:p>
        </p:txBody>
      </p:sp>
      <p:sp>
        <p:nvSpPr>
          <p:cNvPr id="4" name="Content Placeholder 3"/>
          <p:cNvSpPr>
            <a:spLocks noGrp="1"/>
          </p:cNvSpPr>
          <p:nvPr>
            <p:ph sz="half" idx="2"/>
          </p:nvPr>
        </p:nvSpPr>
        <p:spPr/>
        <p:txBody>
          <a:bodyPr>
            <a:normAutofit/>
          </a:bodyPr>
          <a:lstStyle/>
          <a:p>
            <a:endParaRPr lang="en-US"/>
          </a:p>
        </p:txBody>
      </p:sp>
      <p:pic>
        <p:nvPicPr>
          <p:cNvPr id="5" name="Picture 4"/>
          <p:cNvPicPr>
            <a:picLocks noChangeAspect="1"/>
          </p:cNvPicPr>
          <p:nvPr/>
        </p:nvPicPr>
        <p:blipFill rotWithShape="1">
          <a:blip r:embed="rId3"/>
          <a:srcRect l="1231" t="1502" r="2462" b="8164"/>
          <a:stretch/>
        </p:blipFill>
        <p:spPr>
          <a:xfrm>
            <a:off x="4266797" y="2785554"/>
            <a:ext cx="4877203" cy="3805809"/>
          </a:xfrm>
          <a:prstGeom prst="rect">
            <a:avLst/>
          </a:prstGeom>
        </p:spPr>
      </p:pic>
      <p:pic>
        <p:nvPicPr>
          <p:cNvPr id="6" name="Picture 5"/>
          <p:cNvPicPr>
            <a:picLocks noChangeAspect="1"/>
          </p:cNvPicPr>
          <p:nvPr/>
        </p:nvPicPr>
        <p:blipFill rotWithShape="1">
          <a:blip r:embed="rId4"/>
          <a:srcRect b="11792"/>
          <a:stretch/>
        </p:blipFill>
        <p:spPr>
          <a:xfrm>
            <a:off x="4858664" y="56388"/>
            <a:ext cx="3758233" cy="2610612"/>
          </a:xfrm>
          <a:prstGeom prst="rect">
            <a:avLst/>
          </a:prstGeom>
        </p:spPr>
      </p:pic>
    </p:spTree>
    <p:extLst>
      <p:ext uri="{BB962C8B-B14F-4D97-AF65-F5344CB8AC3E}">
        <p14:creationId xmlns:p14="http://schemas.microsoft.com/office/powerpoint/2010/main" val="3716179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74638"/>
            <a:ext cx="7277100" cy="1143000"/>
          </a:xfrm>
        </p:spPr>
        <p:txBody>
          <a:bodyPr/>
          <a:lstStyle/>
          <a:p>
            <a:r>
              <a:rPr lang="en-US" dirty="0" smtClean="0"/>
              <a:t>Interdependent City-States</a:t>
            </a:r>
            <a:endParaRPr lang="en-US" dirty="0"/>
          </a:p>
        </p:txBody>
      </p:sp>
      <p:pic>
        <p:nvPicPr>
          <p:cNvPr id="5" name="Content Placeholder 4"/>
          <p:cNvPicPr>
            <a:picLocks noGrp="1" noChangeAspect="1"/>
          </p:cNvPicPr>
          <p:nvPr>
            <p:ph sz="half" idx="1"/>
          </p:nvPr>
        </p:nvPicPr>
        <p:blipFill>
          <a:blip r:embed="rId2"/>
          <a:stretch>
            <a:fillRect/>
          </a:stretch>
        </p:blipFill>
        <p:spPr>
          <a:xfrm>
            <a:off x="784860" y="1417638"/>
            <a:ext cx="6934200" cy="5281549"/>
          </a:xfrm>
          <a:prstGeom prst="rect">
            <a:avLst/>
          </a:prstGeom>
        </p:spPr>
      </p:pic>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22198336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5907</TotalTime>
  <Words>1724</Words>
  <Application>Microsoft Office PowerPoint</Application>
  <PresentationFormat>On-screen Show (4:3)</PresentationFormat>
  <Paragraphs>263</Paragraphs>
  <Slides>39</Slides>
  <Notes>8</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Ｐゴシック</vt:lpstr>
      <vt:lpstr>Arial</vt:lpstr>
      <vt:lpstr>Calibri</vt:lpstr>
      <vt:lpstr>Cambria</vt:lpstr>
      <vt:lpstr>ScalaSansPro-Regular</vt:lpstr>
      <vt:lpstr>Times New Roman</vt:lpstr>
      <vt:lpstr>Adjacency</vt:lpstr>
      <vt:lpstr>The First River Valley Civilizations</vt:lpstr>
      <vt:lpstr>Learning Scale </vt:lpstr>
      <vt:lpstr>Bellwork: (Record at top of todays notes) What is a civilization and what are some of the defining characteristics? </vt:lpstr>
      <vt:lpstr>Civilization</vt:lpstr>
      <vt:lpstr>PowerPoint Presentation</vt:lpstr>
      <vt:lpstr>Mesopotamia</vt:lpstr>
      <vt:lpstr>Mesopotamia</vt:lpstr>
      <vt:lpstr>Sumerians</vt:lpstr>
      <vt:lpstr>Interdependent City-States</vt:lpstr>
      <vt:lpstr>The Sumerian Civilization</vt:lpstr>
      <vt:lpstr>PowerPoint Presentation</vt:lpstr>
      <vt:lpstr>Babylon</vt:lpstr>
      <vt:lpstr>Hammurabi</vt:lpstr>
      <vt:lpstr>Politics and Society</vt:lpstr>
      <vt:lpstr>War and Peace in the Standard of UR</vt:lpstr>
      <vt:lpstr>Religion</vt:lpstr>
      <vt:lpstr>PowerPoint Presentation</vt:lpstr>
      <vt:lpstr>Technology</vt:lpstr>
      <vt:lpstr>PowerPoint Presentation</vt:lpstr>
      <vt:lpstr>Egypt</vt:lpstr>
      <vt:lpstr>Learning Scale </vt:lpstr>
      <vt:lpstr>PowerPoint Presentation</vt:lpstr>
      <vt:lpstr>Egypt</vt:lpstr>
      <vt:lpstr>Religion</vt:lpstr>
      <vt:lpstr>Politics and Religion</vt:lpstr>
      <vt:lpstr>Death and the Afterlife </vt:lpstr>
      <vt:lpstr>PowerPoint Presentation</vt:lpstr>
      <vt:lpstr>PowerPoint Presentation</vt:lpstr>
      <vt:lpstr>Politics</vt:lpstr>
      <vt:lpstr>Technology </vt:lpstr>
      <vt:lpstr>Society</vt:lpstr>
      <vt:lpstr>Indus River Valley</vt:lpstr>
      <vt:lpstr>Learning Scale </vt:lpstr>
      <vt:lpstr>PowerPoint Presentation</vt:lpstr>
      <vt:lpstr>Indus River Valley</vt:lpstr>
      <vt:lpstr>Harappa and Mohenjo-Daro</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Kolby Rudd</cp:lastModifiedBy>
  <cp:revision>28</cp:revision>
  <dcterms:created xsi:type="dcterms:W3CDTF">2015-05-29T21:56:37Z</dcterms:created>
  <dcterms:modified xsi:type="dcterms:W3CDTF">2015-09-01T15:54:17Z</dcterms:modified>
</cp:coreProperties>
</file>