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52" r:id="rId2"/>
    <p:sldMasterId id="2147483653" r:id="rId3"/>
    <p:sldMasterId id="2147483654" r:id="rId4"/>
    <p:sldMasterId id="2147483655" r:id="rId5"/>
    <p:sldMasterId id="2147483656" r:id="rId6"/>
    <p:sldMasterId id="2147483657" r:id="rId7"/>
    <p:sldMasterId id="2147483658" r:id="rId8"/>
    <p:sldMasterId id="2147483659" r:id="rId9"/>
    <p:sldMasterId id="2147483660" r:id="rId10"/>
    <p:sldMasterId id="2147483661" r:id="rId11"/>
    <p:sldMasterId id="2147483662" r:id="rId12"/>
    <p:sldMasterId id="2147483828" r:id="rId13"/>
  </p:sldMasterIdLst>
  <p:sldIdLst>
    <p:sldId id="256" r:id="rId14"/>
    <p:sldId id="281" r:id="rId15"/>
    <p:sldId id="258" r:id="rId16"/>
    <p:sldId id="263" r:id="rId17"/>
    <p:sldId id="259" r:id="rId18"/>
    <p:sldId id="261" r:id="rId19"/>
    <p:sldId id="276" r:id="rId20"/>
    <p:sldId id="275" r:id="rId21"/>
    <p:sldId id="260" r:id="rId22"/>
    <p:sldId id="271" r:id="rId23"/>
    <p:sldId id="262" r:id="rId24"/>
    <p:sldId id="280" r:id="rId25"/>
    <p:sldId id="272" r:id="rId26"/>
    <p:sldId id="279" r:id="rId27"/>
    <p:sldId id="273" r:id="rId28"/>
    <p:sldId id="266" r:id="rId29"/>
    <p:sldId id="267" r:id="rId30"/>
    <p:sldId id="278" r:id="rId31"/>
    <p:sldId id="268" r:id="rId32"/>
    <p:sldId id="269" r:id="rId33"/>
    <p:sldId id="274" r:id="rId34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2680" autoAdjust="0"/>
  </p:normalViewPr>
  <p:slideViewPr>
    <p:cSldViewPr>
      <p:cViewPr varScale="1">
        <p:scale>
          <a:sx n="82" d="100"/>
          <a:sy n="82" d="100"/>
        </p:scale>
        <p:origin x="1488" y="16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0531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68930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72820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58775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3522334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85950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370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35662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72435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67767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076133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888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76084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0357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21767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34340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4185574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4099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4412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93073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403614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44271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967242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10488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32418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31213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71769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5351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48678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25817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89772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18517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072138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162061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32178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7688689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43431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82012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709334"/>
            <a:ext cx="10728960" cy="3689209"/>
          </a:xfrm>
        </p:spPr>
        <p:txBody>
          <a:bodyPr anchor="b"/>
          <a:lstStyle>
            <a:lvl1pPr>
              <a:defRPr sz="94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360" y="6502400"/>
            <a:ext cx="9190059" cy="151722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B5D21-B634-445C-88F7-2923C36571E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28D59-6B5A-46BA-B995-E37A7BF5F72B}" type="datetime1">
              <a:rPr lang="en-US"/>
              <a:pPr>
                <a:defRPr/>
              </a:pPr>
              <a:t>3/7/16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2201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D56F6-4954-48CF-88D8-3B48BF69E85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F1E2A-AFD2-4DC8-9A86-2F691E29AF06}" type="datetime1">
              <a:rPr lang="en-US"/>
              <a:pPr>
                <a:defRPr/>
              </a:pPr>
              <a:t>3/7/16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8514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7802880"/>
            <a:ext cx="10893777" cy="1661724"/>
          </a:xfrm>
        </p:spPr>
        <p:txBody>
          <a:bodyPr anchor="t"/>
          <a:lstStyle>
            <a:lvl1pPr algn="l">
              <a:defRPr sz="51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1" y="5479627"/>
            <a:ext cx="8726310" cy="2323254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37BB4-62B5-443E-9702-DCAC8C58556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F1732-4594-4BD0-A038-2315C4BC671A}" type="datetime1">
              <a:rPr lang="en-US"/>
              <a:pPr>
                <a:defRPr/>
              </a:pPr>
              <a:t>3/7/16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518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184806"/>
            <a:ext cx="5201920" cy="652841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5653" y="2184806"/>
            <a:ext cx="5201920" cy="652841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E442D-9379-40F2-8B33-F0C5C4877FC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BFB25-A776-495C-AF7F-3C212FD4D273}" type="datetime1">
              <a:rPr lang="en-US"/>
              <a:pPr>
                <a:defRPr/>
              </a:pPr>
              <a:t>3/7/16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05093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201920" cy="909884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201920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5653" y="2183272"/>
            <a:ext cx="5201920" cy="909884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5653" y="3093155"/>
            <a:ext cx="5201920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08043-CCA3-4E5D-89D0-33FE31CCA41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B6B6F-9453-46B3-A811-34262949A333}" type="datetime1">
              <a:rPr lang="en-US"/>
              <a:pPr>
                <a:defRPr/>
              </a:pPr>
              <a:t>3/7/16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533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88767-0BB4-48FB-BF47-96F536D0682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95A31-8B1C-4C08-82FA-DF4417CD23BD}" type="datetime1">
              <a:rPr lang="en-US"/>
              <a:pPr>
                <a:defRPr/>
              </a:pPr>
              <a:t>3/7/16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2149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53D02-BEC5-42BB-BCA8-342B78A639C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15DAE-ECD8-40BA-A3F4-631C51089B69}" type="datetime1">
              <a:rPr lang="en-US"/>
              <a:pPr>
                <a:defRPr/>
              </a:pPr>
              <a:t>3/7/16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0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8059988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5" y="7815885"/>
            <a:ext cx="11054080" cy="845312"/>
          </a:xfrm>
        </p:spPr>
        <p:txBody>
          <a:bodyPr anchor="b"/>
          <a:lstStyle>
            <a:lvl1pPr algn="ctr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3493" y="8669867"/>
            <a:ext cx="11054081" cy="866987"/>
          </a:xfrm>
        </p:spPr>
        <p:txBody>
          <a:bodyPr>
            <a:normAutofit/>
          </a:bodyPr>
          <a:lstStyle>
            <a:lvl1pPr marL="0" indent="0" algn="ctr">
              <a:buNone/>
              <a:defRPr sz="23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33493" y="541867"/>
            <a:ext cx="11054080" cy="70298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1B16A-AAFF-42B7-8540-E52EBA5ABEC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261E7-EA58-43AA-9468-9A4C4D8154C5}" type="datetime1">
              <a:rPr lang="en-US"/>
              <a:pPr>
                <a:defRPr/>
              </a:pPr>
              <a:t>3/7/16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3372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58" y="7815507"/>
            <a:ext cx="11054080" cy="845690"/>
          </a:xfrm>
        </p:spPr>
        <p:txBody>
          <a:bodyPr anchor="b"/>
          <a:lstStyle>
            <a:lvl1pPr algn="ctr">
              <a:defRPr sz="31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029440" cy="7802880"/>
          </a:xfrm>
        </p:spPr>
        <p:txBody>
          <a:bodyPr rtlCol="0">
            <a:normAutofit/>
          </a:bodyPr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9158" y="8669866"/>
            <a:ext cx="11054080" cy="871322"/>
          </a:xfrm>
        </p:spPr>
        <p:txBody>
          <a:bodyPr>
            <a:normAutofit/>
          </a:bodyPr>
          <a:lstStyle>
            <a:lvl1pPr marL="0" indent="0" algn="ctr">
              <a:buNone/>
              <a:defRPr sz="23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EFCB87-9333-4B17-96D8-269B88FA6AE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7FE06-C3D9-4758-B94D-417B397C36EF}" type="datetime1">
              <a:rPr lang="en-US"/>
              <a:pPr>
                <a:defRPr/>
              </a:pPr>
              <a:t>3/7/16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2742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0FA99-DF86-4526-A993-33E8A001395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1AD40-6C79-47D5-9F55-8280F291C992}" type="datetime1">
              <a:rPr lang="en-US"/>
              <a:pPr>
                <a:defRPr/>
              </a:pPr>
              <a:t>3/7/16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8262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492587" cy="832216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9D1499-15A9-44B8-AF1F-548E046C7BF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10E4E-B3E9-4FFE-84B5-4B05C1B0E325}" type="datetime1">
              <a:rPr lang="en-US"/>
              <a:pPr>
                <a:defRPr/>
              </a:pPr>
              <a:t>3/7/16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8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887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6017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8002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56574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22539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0098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80158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9171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5069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324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9993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11367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8782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415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95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1606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82342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99488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08646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8640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4574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109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80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222435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5930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3978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996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4476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81696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97399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797052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1318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3336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2717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6946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475110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1250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1575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0484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0754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30871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38697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302069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3896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4547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1562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9355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5727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862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62231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9314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1161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152454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990519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252924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8552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4950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3148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5092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20066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13552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1905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8055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5461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25366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64384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8373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750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0881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79457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142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4380356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50116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441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789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0912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14556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18191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767855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0513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051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25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209701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1855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33472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733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8043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90538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008948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907399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788696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0094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0048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0836275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875" y="2276475"/>
            <a:ext cx="10836275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2030075" y="0"/>
            <a:ext cx="974725" cy="975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30075" y="7802563"/>
            <a:ext cx="974725" cy="976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34850" y="8034338"/>
            <a:ext cx="779463" cy="563562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600"/>
            </a:lvl1pPr>
          </a:lstStyle>
          <a:p>
            <a:fld id="{FD2CC6A6-A6EA-49CD-A4DE-17A9ACCC084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791032" y="5758656"/>
            <a:ext cx="3365500" cy="519113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39438" y="2341562"/>
            <a:ext cx="3468688" cy="519113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3D05E92-6040-4071-8BFB-E7323B4EBF75}" type="datetime1">
              <a:rPr lang="en-US"/>
              <a:pPr>
                <a:defRPr/>
              </a:pPr>
              <a:t>3/7/16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1300163" rtl="0" eaLnBrk="0" fontAlgn="base" hangingPunct="0">
        <a:spcBef>
          <a:spcPct val="0"/>
        </a:spcBef>
        <a:spcAft>
          <a:spcPct val="0"/>
        </a:spcAft>
        <a:defRPr sz="6500" kern="1200" spc="-142">
          <a:solidFill>
            <a:schemeClr val="tx2"/>
          </a:solidFill>
          <a:latin typeface="+mj-lt"/>
          <a:ea typeface="+mj-ea"/>
          <a:cs typeface="+mj-cs"/>
        </a:defRPr>
      </a:lvl1pPr>
      <a:lvl2pPr algn="l" defTabSz="1300163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Cambria" pitchFamily="18" charset="0"/>
        </a:defRPr>
      </a:lvl2pPr>
      <a:lvl3pPr algn="l" defTabSz="1300163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Cambria" pitchFamily="18" charset="0"/>
        </a:defRPr>
      </a:lvl3pPr>
      <a:lvl4pPr algn="l" defTabSz="1300163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Cambria" pitchFamily="18" charset="0"/>
        </a:defRPr>
      </a:lvl4pPr>
      <a:lvl5pPr algn="l" defTabSz="1300163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Cambria" pitchFamily="18" charset="0"/>
        </a:defRPr>
      </a:lvl5pPr>
      <a:lvl6pPr marL="457200" algn="l" defTabSz="1300163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Cambria" pitchFamily="18" charset="0"/>
        </a:defRPr>
      </a:lvl6pPr>
      <a:lvl7pPr marL="914400" algn="l" defTabSz="1300163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Cambria" pitchFamily="18" charset="0"/>
        </a:defRPr>
      </a:lvl7pPr>
      <a:lvl8pPr marL="1371600" algn="l" defTabSz="1300163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Cambria" pitchFamily="18" charset="0"/>
        </a:defRPr>
      </a:lvl8pPr>
      <a:lvl9pPr marL="1828800" algn="l" defTabSz="1300163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Cambria" pitchFamily="18" charset="0"/>
        </a:defRPr>
      </a:lvl9pPr>
    </p:titleStyle>
    <p:bodyStyle>
      <a:lvl1pPr marL="487363" indent="-323850" algn="l" defTabSz="1300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909638" indent="-323850" algn="l" defTabSz="1300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0338" indent="-323850" algn="l" defTabSz="1300163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19275" indent="-323850" algn="l" defTabSz="1300163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09800" indent="-323850" algn="l" defTabSz="1300163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0873" indent="-260092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30965" indent="-260092" algn="l" defTabSz="130046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991057" indent="-260092" algn="l" defTabSz="130046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149" indent="-260092" algn="l" defTabSz="130046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241300"/>
            <a:ext cx="10464800" cy="2730500"/>
          </a:xfrm>
        </p:spPr>
        <p:txBody>
          <a:bodyPr/>
          <a:lstStyle/>
          <a:p>
            <a:pPr algn="ctr" defTabSz="1300460" eaLnBrk="1" fontAlgn="auto" hangingPunct="1">
              <a:spcAft>
                <a:spcPts val="0"/>
              </a:spcAft>
              <a:defRPr/>
            </a:pPr>
            <a:r>
              <a:rPr lang="en-US" sz="5900" b="1" dirty="0" smtClean="0"/>
              <a:t>Chapter 20: </a:t>
            </a:r>
            <a:br>
              <a:rPr lang="en-US" sz="5900" b="1" dirty="0" smtClean="0"/>
            </a:br>
            <a:r>
              <a:rPr lang="en-US" sz="5900" b="1" dirty="0" smtClean="0"/>
              <a:t>Africa and the Africans in the Age of the Atlantic Slave Trade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3333750"/>
            <a:ext cx="8686800" cy="61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787400" y="1295400"/>
            <a:ext cx="4583113" cy="1625600"/>
          </a:xfrm>
        </p:spPr>
        <p:txBody>
          <a:bodyPr/>
          <a:lstStyle/>
          <a:p>
            <a:pPr algn="ctr" defTabSz="1300460" eaLnBrk="1" fontAlgn="auto" hangingPunct="1">
              <a:spcAft>
                <a:spcPts val="0"/>
              </a:spcAft>
              <a:defRPr/>
            </a:pPr>
            <a:r>
              <a:rPr lang="en-US" b="1" dirty="0"/>
              <a:t>Journey Across the </a:t>
            </a:r>
            <a:r>
              <a:rPr lang="en-US" b="1" dirty="0" smtClean="0"/>
              <a:t>Atlantic, cont.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>
          <a:xfrm>
            <a:off x="-355600" y="4114800"/>
            <a:ext cx="12344400" cy="5638800"/>
          </a:xfrm>
        </p:spPr>
        <p:txBody>
          <a:bodyPr/>
          <a:lstStyle/>
          <a:p>
            <a:pPr marL="889000" eaLnBrk="1" hangingPunct="1"/>
            <a:r>
              <a:rPr lang="en-US" altLang="en-US" sz="3400" smtClean="0"/>
              <a:t>Cargo sizes varied; sometimes as high as 800 slaves in one ship</a:t>
            </a:r>
          </a:p>
          <a:p>
            <a:pPr marL="889000" eaLnBrk="1" hangingPunct="1"/>
            <a:r>
              <a:rPr lang="en-US" altLang="en-US" sz="3400" smtClean="0"/>
              <a:t>Middle Passage (slave voyage to America) was traumatic </a:t>
            </a:r>
          </a:p>
          <a:p>
            <a:pPr marL="1311275" lvl="1" eaLnBrk="1" hangingPunct="1"/>
            <a:r>
              <a:rPr lang="en-US" altLang="en-US" sz="3400" smtClean="0"/>
              <a:t>Slaves were taken, branded by hot irons, shackled, abused throughout journey</a:t>
            </a:r>
          </a:p>
          <a:p>
            <a:pPr marL="1311275" lvl="1" eaLnBrk="1" hangingPunct="1"/>
            <a:r>
              <a:rPr lang="en-US" altLang="en-US" sz="3400" smtClean="0"/>
              <a:t>Slave ships were dirty, unsanitary; many suffered from poor hygiene, dysentery, disease</a:t>
            </a:r>
          </a:p>
          <a:p>
            <a:pPr marL="1831975" lvl="2" eaLnBrk="1" hangingPunct="1"/>
            <a:r>
              <a:rPr lang="en-US" altLang="en-US" sz="3200" smtClean="0"/>
              <a:t>Extreme anxiety, illness, suicide, resistance</a:t>
            </a:r>
          </a:p>
          <a:p>
            <a:pPr marL="1311275" lvl="1" eaLnBrk="1" hangingPunct="1"/>
            <a:r>
              <a:rPr lang="en-US" altLang="en-US" sz="3400" smtClean="0"/>
              <a:t>When supplies ran low, the weakest slaves were thrown overboard</a:t>
            </a:r>
          </a:p>
        </p:txBody>
      </p:sp>
      <p:pic>
        <p:nvPicPr>
          <p:cNvPr id="22532" name="Picture 5" descr="http://thehiphopdemocrat.com/wp-content/uploads/2011/07/wpid-middle_pass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228600"/>
            <a:ext cx="5302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1168400" y="-31750"/>
            <a:ext cx="10464800" cy="1917700"/>
          </a:xfrm>
        </p:spPr>
        <p:txBody>
          <a:bodyPr/>
          <a:lstStyle/>
          <a:p>
            <a:pPr algn="ctr" defTabSz="130046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Profitability of Trade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idx="1"/>
          </p:nvPr>
        </p:nvSpPr>
        <p:spPr>
          <a:xfrm>
            <a:off x="-279400" y="1524000"/>
            <a:ext cx="7915275" cy="7924800"/>
          </a:xfrm>
        </p:spPr>
        <p:txBody>
          <a:bodyPr/>
          <a:lstStyle/>
          <a:p>
            <a:pPr marL="889000" eaLnBrk="1" hangingPunct="1">
              <a:buFont typeface="Arial" charset="0"/>
              <a:buChar char="•"/>
              <a:defRPr/>
            </a:pPr>
            <a:r>
              <a:rPr lang="en-US" altLang="en-US" sz="3400" dirty="0" smtClean="0"/>
              <a:t>Triangular Trade: made emerging capitalism central to Atlantic world</a:t>
            </a:r>
          </a:p>
          <a:p>
            <a:pPr marL="1311275" lvl="1" eaLnBrk="1" hangingPunct="1">
              <a:buFont typeface="Arial" charset="0"/>
              <a:buChar char="•"/>
              <a:defRPr/>
            </a:pPr>
            <a:r>
              <a:rPr lang="en-US" altLang="en-US" sz="3000" dirty="0" smtClean="0"/>
              <a:t>European manufactured goods (esp. guns) traded to Africans for slaves</a:t>
            </a:r>
          </a:p>
          <a:p>
            <a:pPr marL="1311275" lvl="1" eaLnBrk="1" hangingPunct="1">
              <a:buFont typeface="Arial" charset="0"/>
              <a:buChar char="•"/>
              <a:defRPr/>
            </a:pPr>
            <a:r>
              <a:rPr lang="en-US" altLang="en-US" sz="3000" dirty="0" smtClean="0"/>
              <a:t>Slaves transported from Africa to Americas (Middle Passage)</a:t>
            </a:r>
          </a:p>
          <a:p>
            <a:pPr marL="1311275" lvl="1" eaLnBrk="1" hangingPunct="1">
              <a:buFont typeface="Arial" charset="0"/>
              <a:buChar char="•"/>
              <a:defRPr/>
            </a:pPr>
            <a:r>
              <a:rPr lang="en-US" altLang="en-US" sz="3000" dirty="0" smtClean="0"/>
              <a:t>Slaves produce sugar, tobacco, molasses, rum; goods are traded to Europe</a:t>
            </a:r>
          </a:p>
          <a:p>
            <a:pPr marL="889000" eaLnBrk="1" hangingPunct="1">
              <a:buFont typeface="Arial" charset="0"/>
              <a:buChar char="•"/>
              <a:defRPr/>
            </a:pPr>
            <a:r>
              <a:rPr lang="en-US" altLang="en-US" sz="3400" dirty="0" smtClean="0"/>
              <a:t>Royal African Company</a:t>
            </a:r>
          </a:p>
          <a:p>
            <a:pPr marL="1333500" lvl="1" eaLnBrk="1" hangingPunct="1">
              <a:buFont typeface="Arial" charset="0"/>
              <a:buChar char="•"/>
              <a:defRPr/>
            </a:pPr>
            <a:r>
              <a:rPr lang="en-US" altLang="en-US" sz="3000" dirty="0" smtClean="0"/>
              <a:t>English wanted their own source of slaves for growing plantations in Caribbean colonies</a:t>
            </a:r>
          </a:p>
          <a:p>
            <a:pPr marL="1333500" lvl="1" eaLnBrk="1" hangingPunct="1">
              <a:buFont typeface="Arial" charset="0"/>
              <a:buChar char="•"/>
              <a:defRPr/>
            </a:pPr>
            <a:r>
              <a:rPr lang="en-US" altLang="en-US" sz="3000" dirty="0" smtClean="0"/>
              <a:t>Establish trade forts in Africa to obtain slaves</a:t>
            </a:r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2574925"/>
            <a:ext cx="533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990600"/>
            <a:ext cx="10931525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703263" y="-228600"/>
            <a:ext cx="10836275" cy="1625600"/>
          </a:xfrm>
        </p:spPr>
        <p:txBody>
          <a:bodyPr/>
          <a:lstStyle/>
          <a:p>
            <a:pPr algn="ctr" defTabSz="130046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Plantations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>
          <a:xfrm>
            <a:off x="-355600" y="1143000"/>
            <a:ext cx="12496800" cy="4800600"/>
          </a:xfrm>
        </p:spPr>
        <p:txBody>
          <a:bodyPr/>
          <a:lstStyle/>
          <a:p>
            <a:pPr marL="889000" eaLnBrk="1" hangingPunct="1"/>
            <a:r>
              <a:rPr lang="en-US" altLang="en-US" sz="3200" smtClean="0"/>
              <a:t>Plantations became the focus of African slave life</a:t>
            </a:r>
          </a:p>
          <a:p>
            <a:pPr marL="889000" eaLnBrk="1" hangingPunct="1"/>
            <a:r>
              <a:rPr lang="en-US" altLang="en-US" sz="3200" smtClean="0"/>
              <a:t>Atlantic slaves were mostly men and used for plantation labor.</a:t>
            </a:r>
          </a:p>
          <a:p>
            <a:pPr marL="1311275" lvl="1" eaLnBrk="1" hangingPunct="1"/>
            <a:r>
              <a:rPr lang="en-US" altLang="en-US" sz="3200" smtClean="0"/>
              <a:t>Sugar plantations in Brazil and Caribbean</a:t>
            </a:r>
          </a:p>
          <a:p>
            <a:pPr marL="1311275" lvl="1" eaLnBrk="1" hangingPunct="1"/>
            <a:r>
              <a:rPr lang="en-US" altLang="en-US" sz="3200" smtClean="0"/>
              <a:t>Cotton and tobacco fields in British North America</a:t>
            </a:r>
          </a:p>
          <a:p>
            <a:pPr marL="889000" eaLnBrk="1" hangingPunct="1"/>
            <a:r>
              <a:rPr lang="en-US" altLang="en-US" sz="3200" smtClean="0"/>
              <a:t>Slaves performed many occupations: shop helpers, street vendors, household servants</a:t>
            </a:r>
          </a:p>
        </p:txBody>
      </p:sp>
      <p:pic>
        <p:nvPicPr>
          <p:cNvPr id="2560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4775200"/>
            <a:ext cx="7467600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939800" y="0"/>
            <a:ext cx="10836275" cy="1625600"/>
          </a:xfrm>
        </p:spPr>
        <p:txBody>
          <a:bodyPr/>
          <a:lstStyle/>
          <a:p>
            <a:pPr algn="ctr" defTabSz="130046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American Slave Societies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>
          <a:xfrm>
            <a:off x="-203200" y="1371600"/>
            <a:ext cx="8153400" cy="8382000"/>
          </a:xfrm>
        </p:spPr>
        <p:txBody>
          <a:bodyPr/>
          <a:lstStyle/>
          <a:p>
            <a:pPr marL="889000" eaLnBrk="1" hangingPunct="1"/>
            <a:r>
              <a:rPr lang="en-US" altLang="en-US" sz="3500" smtClean="0"/>
              <a:t>Terminology</a:t>
            </a:r>
          </a:p>
          <a:p>
            <a:pPr marL="1311275" lvl="1" eaLnBrk="1" hangingPunct="1"/>
            <a:r>
              <a:rPr lang="en-US" altLang="en-US" sz="3100" smtClean="0"/>
              <a:t>Saltwater slaves (African-born)</a:t>
            </a:r>
          </a:p>
          <a:p>
            <a:pPr marL="1311275" lvl="1" eaLnBrk="1" hangingPunct="1"/>
            <a:r>
              <a:rPr lang="en-US" altLang="en-US" sz="3100" smtClean="0"/>
              <a:t>Creole slaves (American-born descendants of African slaves)</a:t>
            </a:r>
          </a:p>
          <a:p>
            <a:pPr marL="1831975" lvl="2" eaLnBrk="1" hangingPunct="1"/>
            <a:r>
              <a:rPr lang="en-US" altLang="en-US" sz="3100" smtClean="0"/>
              <a:t>Some were mulattos as result of sexual exploitation of slave women</a:t>
            </a:r>
          </a:p>
          <a:p>
            <a:pPr marL="889000" eaLnBrk="1" hangingPunct="1"/>
            <a:r>
              <a:rPr lang="en-US" altLang="en-US" sz="3500" smtClean="0"/>
              <a:t>Hierarchy of slaves created by slave-owners</a:t>
            </a:r>
          </a:p>
          <a:p>
            <a:pPr marL="1311275" lvl="1" eaLnBrk="1" hangingPunct="1"/>
            <a:r>
              <a:rPr lang="en-US" altLang="en-US" sz="3100" smtClean="0"/>
              <a:t>Creoles and mulattos given more opportunities to acquire skilled jobs, such as house-hold servants</a:t>
            </a:r>
          </a:p>
          <a:p>
            <a:pPr marL="889000" eaLnBrk="1" hangingPunct="1"/>
            <a:r>
              <a:rPr lang="en-US" altLang="en-US" sz="3500" smtClean="0"/>
              <a:t>Family formation was difficult for slaves as families may be separated at any time</a:t>
            </a:r>
          </a:p>
          <a:p>
            <a:pPr marL="1311275" lvl="1" eaLnBrk="1" hangingPunct="1"/>
            <a:r>
              <a:rPr lang="en-US" altLang="en-US" sz="3100" smtClean="0"/>
              <a:t>Male to female ratio sometimes 3:1</a:t>
            </a:r>
          </a:p>
          <a:p>
            <a:pPr marL="889000" eaLnBrk="1" hangingPunct="1"/>
            <a:endParaRPr lang="en-US" altLang="en-US" smtClean="0"/>
          </a:p>
        </p:txBody>
      </p:sp>
      <p:pic>
        <p:nvPicPr>
          <p:cNvPr id="2662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3200400"/>
            <a:ext cx="5486400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0" y="0"/>
            <a:ext cx="11658600" cy="1625600"/>
          </a:xfrm>
        </p:spPr>
        <p:txBody>
          <a:bodyPr/>
          <a:lstStyle/>
          <a:p>
            <a:pPr algn="ctr" defTabSz="130046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Religion and Rebellions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>
          <a:xfrm>
            <a:off x="-355600" y="1384300"/>
            <a:ext cx="9783763" cy="7594600"/>
          </a:xfrm>
        </p:spPr>
        <p:txBody>
          <a:bodyPr/>
          <a:lstStyle/>
          <a:p>
            <a:pPr marL="889000" eaLnBrk="1" hangingPunct="1"/>
            <a:r>
              <a:rPr lang="en-US" altLang="en-US" sz="3500" smtClean="0"/>
              <a:t>African Religion in the Americas</a:t>
            </a:r>
          </a:p>
          <a:p>
            <a:pPr marL="1333500" lvl="1" eaLnBrk="1" hangingPunct="1"/>
            <a:r>
              <a:rPr lang="en-US" altLang="en-US" sz="3200" smtClean="0"/>
              <a:t>Conversion to Christianity by Europeans</a:t>
            </a:r>
          </a:p>
          <a:p>
            <a:pPr marL="1333500" lvl="1" eaLnBrk="1" hangingPunct="1"/>
            <a:r>
              <a:rPr lang="en-US" altLang="en-US" sz="3200" smtClean="0"/>
              <a:t>African religions continued despite attempts by slave owners to suppress them</a:t>
            </a:r>
          </a:p>
          <a:p>
            <a:pPr marL="1854200" lvl="2" eaLnBrk="1" hangingPunct="1"/>
            <a:r>
              <a:rPr lang="en-US" altLang="en-US" sz="3000" smtClean="0"/>
              <a:t>Often Christianity and African religions (including Islam) were fused</a:t>
            </a:r>
          </a:p>
          <a:p>
            <a:pPr marL="1854200" lvl="2" eaLnBrk="1" hangingPunct="1"/>
            <a:r>
              <a:rPr lang="en-US" altLang="en-US" sz="3000" smtClean="0"/>
              <a:t>Some African nobles and religious leaders still exercised authority within African community </a:t>
            </a:r>
          </a:p>
          <a:p>
            <a:pPr marL="889000" eaLnBrk="1" hangingPunct="1"/>
            <a:r>
              <a:rPr lang="en-US" altLang="en-US" sz="3500" smtClean="0"/>
              <a:t>Rebellions</a:t>
            </a:r>
          </a:p>
          <a:p>
            <a:pPr marL="1333500" lvl="1" eaLnBrk="1" hangingPunct="1"/>
            <a:r>
              <a:rPr lang="en-US" altLang="en-US" sz="3200" smtClean="0"/>
              <a:t>Palmares, 1605-1694: runaway slave kingdom in Brazil that resisted Portuguese and Dutch attempts to destroy it for 100 years</a:t>
            </a:r>
          </a:p>
          <a:p>
            <a:pPr marL="1333500" lvl="1" eaLnBrk="1" hangingPunct="1"/>
            <a:r>
              <a:rPr lang="en-US" altLang="en-US" sz="3200" smtClean="0"/>
              <a:t>Suriname: plantation colony where large numbers of slaves ran off in 18</a:t>
            </a:r>
            <a:r>
              <a:rPr lang="en-US" altLang="en-US" sz="3200" baseline="30000" smtClean="0"/>
              <a:t>th</a:t>
            </a:r>
            <a:r>
              <a:rPr lang="en-US" altLang="en-US" sz="3200" smtClean="0"/>
              <a:t> c. and waged war against captors</a:t>
            </a:r>
          </a:p>
        </p:txBody>
      </p:sp>
      <p:pic>
        <p:nvPicPr>
          <p:cNvPr id="2765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163" y="3429000"/>
            <a:ext cx="357663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177800" y="228600"/>
            <a:ext cx="11582400" cy="1701800"/>
          </a:xfrm>
        </p:spPr>
        <p:txBody>
          <a:bodyPr/>
          <a:lstStyle/>
          <a:p>
            <a:pPr algn="ctr" defTabSz="130046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Effects of Slave Trade on Africa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12065000" cy="7772400"/>
          </a:xfrm>
        </p:spPr>
        <p:txBody>
          <a:bodyPr/>
          <a:lstStyle/>
          <a:p>
            <a:pPr marL="889000" eaLnBrk="1" hangingPunct="1"/>
            <a:r>
              <a:rPr lang="en-US" altLang="en-US" sz="3500" smtClean="0"/>
              <a:t>Endless wars between African kingdoms and tribes promoted the importance of weaponry </a:t>
            </a:r>
            <a:r>
              <a:rPr lang="en-US" altLang="en-US" sz="3500" smtClean="0">
                <a:sym typeface="Wingdings" panose="05000000000000000000" pitchFamily="2" charset="2"/>
              </a:rPr>
              <a:t> </a:t>
            </a:r>
            <a:r>
              <a:rPr lang="en-US" altLang="en-US" sz="3500" smtClean="0"/>
              <a:t>sale of captive Africans was a way to obtain European gunnery</a:t>
            </a:r>
          </a:p>
          <a:p>
            <a:pPr marL="889000" eaLnBrk="1" hangingPunct="1"/>
            <a:r>
              <a:rPr lang="en-US" altLang="en-US" sz="3500" smtClean="0"/>
              <a:t>Most powerful African communities quickly became those who were willing to trade slaves with Europeans</a:t>
            </a:r>
          </a:p>
          <a:p>
            <a:pPr marL="1311275" lvl="1" eaLnBrk="1" hangingPunct="1"/>
            <a:r>
              <a:rPr lang="en-US" altLang="en-US" sz="3200" smtClean="0"/>
              <a:t>Obtained in exchange: firearms, iron, horses, cloth, tobacco</a:t>
            </a:r>
          </a:p>
          <a:p>
            <a:pPr marL="889000" eaLnBrk="1" hangingPunct="1"/>
            <a:r>
              <a:rPr lang="en-US" altLang="en-US" sz="3500" smtClean="0"/>
              <a:t>Result: Gun and Slave Cycle</a:t>
            </a:r>
          </a:p>
          <a:p>
            <a:pPr marL="1311275" lvl="1" eaLnBrk="1" hangingPunct="1"/>
            <a:r>
              <a:rPr lang="en-US" altLang="en-US" sz="3200" smtClean="0"/>
              <a:t>Increase firepower allowed African states to expand over neighbors, producing more slaves, which they traded for European guns</a:t>
            </a:r>
          </a:p>
          <a:p>
            <a:pPr marL="1311275" lvl="1" eaLnBrk="1" hangingPunct="1"/>
            <a:r>
              <a:rPr lang="en-US" altLang="en-US" sz="3200" smtClean="0"/>
              <a:t>Result: unending warfare and disruption of societies through slave trade</a:t>
            </a:r>
          </a:p>
          <a:p>
            <a:pPr marL="889000" eaLnBrk="1" hangingPunct="1"/>
            <a:r>
              <a:rPr lang="en-US" altLang="en-US" sz="3500" smtClean="0"/>
              <a:t>Europeans intensified African enslavement that had already existed.</a:t>
            </a:r>
          </a:p>
          <a:p>
            <a:pPr marL="1311275" lvl="1" eaLnBrk="1" hangingPunct="1"/>
            <a:endParaRPr lang="en-US" altLang="en-US" sz="32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1016000" y="0"/>
            <a:ext cx="10464800" cy="1841500"/>
          </a:xfrm>
        </p:spPr>
        <p:txBody>
          <a:bodyPr/>
          <a:lstStyle/>
          <a:p>
            <a:pPr algn="ctr" defTabSz="130046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Asante and </a:t>
            </a:r>
            <a:r>
              <a:rPr lang="en-US" b="1" dirty="0" err="1" smtClean="0"/>
              <a:t>Dahomey</a:t>
            </a:r>
            <a:endParaRPr lang="en-US" b="1" dirty="0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idx="1"/>
          </p:nvPr>
        </p:nvSpPr>
        <p:spPr>
          <a:xfrm>
            <a:off x="-584200" y="1600200"/>
            <a:ext cx="8305800" cy="7810500"/>
          </a:xfrm>
        </p:spPr>
        <p:txBody>
          <a:bodyPr/>
          <a:lstStyle/>
          <a:p>
            <a:pPr marL="889000" eaLnBrk="1" hangingPunct="1"/>
            <a:r>
              <a:rPr lang="en-US" altLang="en-US" sz="3200" smtClean="0"/>
              <a:t>Two major empires rose to prominence in the Slave Trade period.</a:t>
            </a:r>
          </a:p>
          <a:p>
            <a:pPr marL="889000" eaLnBrk="1" hangingPunct="1"/>
            <a:r>
              <a:rPr lang="en-US" altLang="en-US" sz="3200" smtClean="0"/>
              <a:t>Asante: dominant state on Gold Coast</a:t>
            </a:r>
          </a:p>
          <a:p>
            <a:pPr marL="1311275" lvl="1" eaLnBrk="1" hangingPunct="1"/>
            <a:r>
              <a:rPr lang="en-US" altLang="en-US" sz="2900" smtClean="0"/>
              <a:t>Osei Tutu: supreme civil and religious leader</a:t>
            </a:r>
          </a:p>
          <a:p>
            <a:pPr marL="1311275" lvl="1" eaLnBrk="1" hangingPunct="1"/>
            <a:r>
              <a:rPr lang="en-US" altLang="en-US" sz="2900" smtClean="0"/>
              <a:t>Controlled gold-producing zones (1/3 of total trade) and traded slaves (2/3 of total trade)</a:t>
            </a:r>
          </a:p>
          <a:p>
            <a:pPr marL="1311275" lvl="1" eaLnBrk="1" hangingPunct="1"/>
            <a:r>
              <a:rPr lang="en-US" altLang="en-US" sz="2900" smtClean="0"/>
              <a:t>Dominant slave trading state of Gold Coast until 1820s</a:t>
            </a:r>
          </a:p>
          <a:p>
            <a:pPr marL="889000" eaLnBrk="1" hangingPunct="1"/>
            <a:r>
              <a:rPr lang="en-US" altLang="en-US" sz="3200" smtClean="0"/>
              <a:t>Dahomey</a:t>
            </a:r>
          </a:p>
          <a:p>
            <a:pPr marL="1311275" lvl="1" eaLnBrk="1" hangingPunct="1"/>
            <a:r>
              <a:rPr lang="en-US" altLang="en-US" sz="2900" smtClean="0"/>
              <a:t>Gain access to firearms in 1720s: creates autocratic and brutal political regime based on obtainment of slaves to trade to Europeans</a:t>
            </a:r>
          </a:p>
          <a:p>
            <a:pPr marL="1311275" lvl="1" eaLnBrk="1" hangingPunct="1"/>
            <a:r>
              <a:rPr lang="en-US" altLang="en-US" sz="2900" smtClean="0"/>
              <a:t>Over 1.8 million slaves exported</a:t>
            </a:r>
            <a:endParaRPr lang="en-US" altLang="en-US" sz="3200" smtClean="0"/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2811463"/>
            <a:ext cx="6527800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1016000" y="-228600"/>
            <a:ext cx="10464800" cy="1841500"/>
          </a:xfrm>
        </p:spPr>
        <p:txBody>
          <a:bodyPr/>
          <a:lstStyle/>
          <a:p>
            <a:pPr algn="ctr" defTabSz="130046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East Africa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</p:nvPr>
        </p:nvSpPr>
        <p:spPr>
          <a:xfrm>
            <a:off x="-304800" y="1295400"/>
            <a:ext cx="9245600" cy="8458200"/>
          </a:xfrm>
        </p:spPr>
        <p:txBody>
          <a:bodyPr/>
          <a:lstStyle/>
          <a:p>
            <a:pPr marL="889000" eaLnBrk="1" hangingPunct="1"/>
            <a:r>
              <a:rPr lang="en-US" altLang="en-US" sz="3500" smtClean="0"/>
              <a:t>Swahili trading cities continued commerce in Indian Ocean, adjusting to military presence of Portuguese and Ottoman Turks</a:t>
            </a:r>
          </a:p>
          <a:p>
            <a:pPr marL="889000" eaLnBrk="1" hangingPunct="1"/>
            <a:r>
              <a:rPr lang="en-US" altLang="en-US" sz="3500" smtClean="0"/>
              <a:t>Plantation colonies quickly established along eastern coast of Africa and on Indian Ocean islands</a:t>
            </a:r>
          </a:p>
          <a:p>
            <a:pPr marL="889000" eaLnBrk="1" hangingPunct="1"/>
            <a:r>
              <a:rPr lang="en-US" altLang="en-US" sz="3500" smtClean="0"/>
              <a:t>Trade brought ivory, gold, slaves for harems and households of Arabia</a:t>
            </a:r>
          </a:p>
          <a:p>
            <a:pPr marL="889000" eaLnBrk="1" hangingPunct="1"/>
            <a:r>
              <a:rPr lang="en-US" altLang="en-US" sz="3500" smtClean="0"/>
              <a:t>Process of Islamization continues across Western Sudan</a:t>
            </a:r>
          </a:p>
          <a:p>
            <a:pPr marL="1311275" lvl="1" eaLnBrk="1" hangingPunct="1"/>
            <a:r>
              <a:rPr lang="en-US" altLang="en-US" sz="3500" smtClean="0"/>
              <a:t>In some societies, Islam is still confined to upper classes</a:t>
            </a:r>
          </a:p>
          <a:p>
            <a:pPr marL="1311275" lvl="1" eaLnBrk="1" hangingPunct="1"/>
            <a:r>
              <a:rPr lang="en-US" altLang="en-US" sz="3500" smtClean="0"/>
              <a:t>Other communities see Islam accepted at all levels</a:t>
            </a:r>
          </a:p>
        </p:txBody>
      </p:sp>
      <p:pic>
        <p:nvPicPr>
          <p:cNvPr id="3072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2971800"/>
            <a:ext cx="3748088" cy="424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7000875" y="533400"/>
            <a:ext cx="4679950" cy="4724400"/>
          </a:xfrm>
        </p:spPr>
        <p:txBody>
          <a:bodyPr/>
          <a:lstStyle/>
          <a:p>
            <a:pPr algn="ctr" defTabSz="130046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White Settlers and Africans in Southern Africa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>
          <a:xfrm>
            <a:off x="-355600" y="565150"/>
            <a:ext cx="7340600" cy="9188450"/>
          </a:xfrm>
        </p:spPr>
        <p:txBody>
          <a:bodyPr/>
          <a:lstStyle/>
          <a:p>
            <a:pPr marL="889000" eaLnBrk="1" hangingPunct="1"/>
            <a:r>
              <a:rPr lang="en-US" altLang="en-US" sz="3300" smtClean="0"/>
              <a:t>16th c.: Bantu-speaking peoples occupied eastern regions of southern Africa. </a:t>
            </a:r>
          </a:p>
          <a:p>
            <a:pPr marL="1333500" lvl="1" eaLnBrk="1" hangingPunct="1">
              <a:spcBef>
                <a:spcPts val="2250"/>
              </a:spcBef>
            </a:pPr>
            <a:r>
              <a:rPr lang="en-US" altLang="en-US" sz="3300" smtClean="0"/>
              <a:t>Agriculture, herding, work with iron and copper</a:t>
            </a:r>
          </a:p>
          <a:p>
            <a:pPr marL="889000" eaLnBrk="1" hangingPunct="1">
              <a:spcBef>
                <a:spcPts val="2250"/>
              </a:spcBef>
            </a:pPr>
            <a:r>
              <a:rPr lang="en-US" altLang="en-US" sz="3300" smtClean="0"/>
              <a:t>1652: Cape of Good Hope established as a Dutch colony for ships sailing to Asia </a:t>
            </a:r>
          </a:p>
          <a:p>
            <a:pPr marL="1333500" lvl="1" eaLnBrk="1" hangingPunct="1">
              <a:spcBef>
                <a:spcPts val="2250"/>
              </a:spcBef>
            </a:pPr>
            <a:r>
              <a:rPr lang="en-US" altLang="en-US" sz="3300" smtClean="0"/>
              <a:t>Initially dependent on slave labor brought from Asia but quickly turn towards African labor</a:t>
            </a:r>
          </a:p>
          <a:p>
            <a:pPr marL="1333500" lvl="1" eaLnBrk="1" hangingPunct="1">
              <a:spcBef>
                <a:spcPts val="2250"/>
              </a:spcBef>
            </a:pPr>
            <a:r>
              <a:rPr lang="en-US" altLang="en-US" sz="3300" smtClean="0"/>
              <a:t>Competition and warfare with indigenous Africans</a:t>
            </a:r>
          </a:p>
          <a:p>
            <a:pPr marL="1333500" lvl="1" eaLnBrk="1" hangingPunct="1">
              <a:spcBef>
                <a:spcPts val="2250"/>
              </a:spcBef>
            </a:pPr>
            <a:r>
              <a:rPr lang="en-US" altLang="en-US" sz="3300" smtClean="0"/>
              <a:t>By 1800: 17,000 settlers, 26,000 slaves</a:t>
            </a:r>
          </a:p>
        </p:txBody>
      </p:sp>
      <p:pic>
        <p:nvPicPr>
          <p:cNvPr id="31748" name="Picture 5" descr="http://upload.wikimedia.org/wikipedia/commons/c/c7/Dutch_Cape_Colo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6143625"/>
            <a:ext cx="5067300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863600" y="228600"/>
            <a:ext cx="10464800" cy="1295400"/>
          </a:xfrm>
        </p:spPr>
        <p:txBody>
          <a:bodyPr/>
          <a:lstStyle/>
          <a:p>
            <a:pPr algn="ctr" defTabSz="130046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Pre-Existing Slave Trade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>
          <a:xfrm>
            <a:off x="-355600" y="1676400"/>
            <a:ext cx="12420600" cy="7696200"/>
          </a:xfrm>
        </p:spPr>
        <p:txBody>
          <a:bodyPr rtlCol="0">
            <a:noAutofit/>
          </a:bodyPr>
          <a:lstStyle/>
          <a:p>
            <a:pPr marL="889000" eaLnBrk="1" hangingPunct="1">
              <a:buFont typeface="Arial" charset="0"/>
              <a:buChar char="•"/>
              <a:defRPr/>
            </a:pPr>
            <a:r>
              <a:rPr lang="en-US" altLang="en-US" sz="3200" dirty="0" smtClean="0"/>
              <a:t>Trans-Saharan trade routes (Red Sea and East African) had been trading slaves for centuries throughout the Middle East and Northern Africa</a:t>
            </a:r>
          </a:p>
          <a:p>
            <a:pPr marL="1311275" lvl="1" eaLnBrk="1" hangingPunct="1">
              <a:buFont typeface="Arial" charset="0"/>
              <a:buChar char="•"/>
              <a:defRPr/>
            </a:pPr>
            <a:r>
              <a:rPr lang="en-US" altLang="en-US" sz="3000" dirty="0" smtClean="0"/>
              <a:t>Mostly women: traded as concubines for harems; domestic servants</a:t>
            </a:r>
          </a:p>
          <a:p>
            <a:pPr marL="1311275" lvl="1" eaLnBrk="1" hangingPunct="1">
              <a:buFont typeface="Arial" charset="0"/>
              <a:buChar char="•"/>
              <a:defRPr/>
            </a:pPr>
            <a:r>
              <a:rPr lang="en-US" altLang="en-US" sz="3000" dirty="0" smtClean="0"/>
              <a:t>Some men: soldiers, field workers (salt production and gold mines), caravan laborers</a:t>
            </a:r>
          </a:p>
          <a:p>
            <a:pPr marL="889000" eaLnBrk="1" hangingPunct="1">
              <a:buFont typeface="Arial" charset="0"/>
              <a:buChar char="•"/>
              <a:defRPr/>
            </a:pPr>
            <a:r>
              <a:rPr lang="en-US" altLang="en-US" sz="3200" dirty="0" smtClean="0"/>
              <a:t>Europeans tapped into existing routes and supplies of slaves. </a:t>
            </a:r>
          </a:p>
          <a:p>
            <a:pPr marL="1311275" lvl="1" eaLnBrk="1" hangingPunct="1">
              <a:buFont typeface="Arial" charset="0"/>
              <a:buChar char="•"/>
              <a:defRPr/>
            </a:pPr>
            <a:r>
              <a:rPr lang="en-US" altLang="en-US" sz="3000" dirty="0" smtClean="0"/>
              <a:t>Used this to justify their own enslavement of Africans in New World</a:t>
            </a:r>
          </a:p>
          <a:p>
            <a:pPr marL="1311275" lvl="1" eaLnBrk="1" hangingPunct="1">
              <a:buFont typeface="Arial" charset="0"/>
              <a:buChar char="•"/>
              <a:defRPr/>
            </a:pPr>
            <a:r>
              <a:rPr lang="en-US" altLang="en-US" sz="3000" dirty="0"/>
              <a:t>Mid 1400s: Europeans begin to utilize slaves in Europe as household servants</a:t>
            </a:r>
          </a:p>
          <a:p>
            <a:pPr marL="889000" eaLnBrk="1" hangingPunct="1">
              <a:buFont typeface="Arial" charset="0"/>
              <a:buChar char="•"/>
              <a:defRPr/>
            </a:pPr>
            <a:r>
              <a:rPr lang="en-US" altLang="en-US" sz="3200" dirty="0" smtClean="0"/>
              <a:t>Other forms of servitude used by Europeans:</a:t>
            </a:r>
          </a:p>
          <a:p>
            <a:pPr marL="1311275" lvl="1" eaLnBrk="1" hangingPunct="1">
              <a:buFont typeface="Arial" charset="0"/>
              <a:buChar char="•"/>
              <a:defRPr/>
            </a:pPr>
            <a:r>
              <a:rPr lang="en-US" altLang="en-US" sz="3000" dirty="0" smtClean="0"/>
              <a:t>Indentured servitude: Required to work for a master for “X” years in exchange for journey to European colony</a:t>
            </a:r>
          </a:p>
          <a:p>
            <a:pPr marL="1311275" lvl="1" eaLnBrk="1" hangingPunct="1">
              <a:buFont typeface="Arial" charset="0"/>
              <a:buChar char="•"/>
              <a:defRPr/>
            </a:pPr>
            <a:r>
              <a:rPr lang="en-US" altLang="en-US" sz="3000" dirty="0" smtClean="0"/>
              <a:t>Impressment:  Taking men, usually other sailors, into a navy by force</a:t>
            </a:r>
          </a:p>
          <a:p>
            <a:pPr marL="1311275" lvl="1" indent="-325115" defTabSz="1300460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endParaRPr lang="en-US" sz="30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-203200" y="-228600"/>
            <a:ext cx="12485688" cy="1625600"/>
          </a:xfrm>
        </p:spPr>
        <p:txBody>
          <a:bodyPr/>
          <a:lstStyle/>
          <a:p>
            <a:pPr algn="ctr" defTabSz="130046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The Zulu Kingdom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>
          <a:xfrm>
            <a:off x="-355600" y="1295400"/>
            <a:ext cx="9229725" cy="8110538"/>
          </a:xfrm>
        </p:spPr>
        <p:txBody>
          <a:bodyPr/>
          <a:lstStyle/>
          <a:p>
            <a:pPr marL="889000" eaLnBrk="1" hangingPunct="1">
              <a:buFont typeface="Arial" charset="0"/>
              <a:buChar char="•"/>
              <a:defRPr/>
            </a:pPr>
            <a:r>
              <a:rPr lang="en-US" sz="3000" dirty="0" smtClean="0"/>
              <a:t>1795: Great Britain seized Cape Colony from Dutch</a:t>
            </a:r>
          </a:p>
          <a:p>
            <a:pPr marL="889000" eaLnBrk="1" hangingPunct="1">
              <a:spcBef>
                <a:spcPts val="2088"/>
              </a:spcBef>
              <a:buFont typeface="Arial" charset="0"/>
              <a:buChar char="•"/>
              <a:defRPr/>
            </a:pPr>
            <a:r>
              <a:rPr lang="en-US" sz="3000" dirty="0" smtClean="0"/>
              <a:t>Zulu Kingdom</a:t>
            </a:r>
          </a:p>
          <a:p>
            <a:pPr marL="1311275" lvl="1" eaLnBrk="1" hangingPunct="1">
              <a:spcBef>
                <a:spcPts val="2088"/>
              </a:spcBef>
              <a:buFont typeface="Arial" charset="0"/>
              <a:buChar char="•"/>
              <a:defRPr/>
            </a:pPr>
            <a:r>
              <a:rPr lang="en-US" dirty="0" err="1" smtClean="0"/>
              <a:t>Shaka</a:t>
            </a:r>
            <a:r>
              <a:rPr lang="en-US" dirty="0" smtClean="0"/>
              <a:t> Zulu (rules 1816-1828): </a:t>
            </a:r>
            <a:r>
              <a:rPr lang="en-US" dirty="0" err="1" smtClean="0"/>
              <a:t>Nguni</a:t>
            </a:r>
            <a:r>
              <a:rPr lang="en-US" dirty="0" smtClean="0"/>
              <a:t> leader of Zulu Kingdom who began African unification process in 1818</a:t>
            </a:r>
          </a:p>
          <a:p>
            <a:pPr marL="1333500" lvl="1" eaLnBrk="1" hangingPunct="1">
              <a:spcBef>
                <a:spcPts val="2088"/>
              </a:spcBef>
              <a:buFont typeface="Arial" charset="0"/>
              <a:buChar char="•"/>
              <a:defRPr/>
            </a:pPr>
            <a:r>
              <a:rPr lang="en-US" dirty="0" smtClean="0"/>
              <a:t>Militaristic kingdom; absorbed neighbors to build resistance against British</a:t>
            </a:r>
          </a:p>
          <a:p>
            <a:pPr marL="911225" eaLnBrk="1" hangingPunct="1">
              <a:spcBef>
                <a:spcPts val="2088"/>
              </a:spcBef>
              <a:buFont typeface="Arial" charset="0"/>
              <a:buChar char="•"/>
              <a:defRPr/>
            </a:pPr>
            <a:r>
              <a:rPr lang="en-US" sz="3000" dirty="0" err="1" smtClean="0"/>
              <a:t>Mfecane</a:t>
            </a:r>
            <a:r>
              <a:rPr lang="en-US" sz="3000" dirty="0" smtClean="0"/>
              <a:t> (1815-1840):  period of chaos amongst indigenous African communities in southern Africa; multiple civil wars and chaos between tribes</a:t>
            </a:r>
          </a:p>
          <a:p>
            <a:pPr marL="911225" eaLnBrk="1" hangingPunct="1">
              <a:spcBef>
                <a:spcPts val="2088"/>
              </a:spcBef>
              <a:buFont typeface="Arial" charset="0"/>
              <a:buChar char="•"/>
              <a:defRPr/>
            </a:pPr>
            <a:r>
              <a:rPr lang="en-US" sz="3000" dirty="0" smtClean="0"/>
              <a:t>Anglo-Zulu Wars of 1879: Battle between British Empire and Zulu Kingdom</a:t>
            </a:r>
          </a:p>
          <a:p>
            <a:pPr marL="1333500" lvl="1" eaLnBrk="1" hangingPunct="1">
              <a:spcBef>
                <a:spcPts val="2088"/>
              </a:spcBef>
              <a:buFont typeface="Arial" charset="0"/>
              <a:buChar char="•"/>
              <a:defRPr/>
            </a:pPr>
            <a:r>
              <a:rPr lang="en-US" sz="2900" dirty="0" smtClean="0"/>
              <a:t>Despite some Zulu wins (</a:t>
            </a:r>
            <a:r>
              <a:rPr lang="en-US" sz="2900" dirty="0" err="1" smtClean="0"/>
              <a:t>Isandlwana</a:t>
            </a:r>
            <a:r>
              <a:rPr lang="en-US" sz="2900" dirty="0" smtClean="0"/>
              <a:t>), the war resulted in a British victory and the end of the Zulu Kingdom’s independence</a:t>
            </a:r>
          </a:p>
        </p:txBody>
      </p:sp>
      <p:pic>
        <p:nvPicPr>
          <p:cNvPr id="3277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25" y="1920875"/>
            <a:ext cx="4103688" cy="666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787400" y="0"/>
            <a:ext cx="10836275" cy="1625600"/>
          </a:xfrm>
        </p:spPr>
        <p:txBody>
          <a:bodyPr/>
          <a:lstStyle/>
          <a:p>
            <a:pPr algn="ctr" defTabSz="130046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The Abolition of Slavery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9245600" cy="7543800"/>
          </a:xfrm>
        </p:spPr>
        <p:txBody>
          <a:bodyPr/>
          <a:lstStyle/>
          <a:p>
            <a:pPr marL="911225" eaLnBrk="1" hangingPunct="1">
              <a:buFont typeface="Arial" charset="0"/>
              <a:buChar char="•"/>
              <a:defRPr/>
            </a:pPr>
            <a:r>
              <a:rPr lang="en-US" sz="3500" dirty="0" smtClean="0"/>
              <a:t>Economic, political and religious changes are occurring in Europe and the colonies that prompt changes in attitudes towards slavery.</a:t>
            </a:r>
          </a:p>
          <a:p>
            <a:pPr marL="889000" eaLnBrk="1" hangingPunct="1">
              <a:buFont typeface="Arial" charset="0"/>
              <a:buChar char="•"/>
              <a:defRPr/>
            </a:pPr>
            <a:r>
              <a:rPr lang="en-US" sz="3200" dirty="0" smtClean="0"/>
              <a:t>Opponents of slavery and brutality of trade appeared into the mid-18th century.</a:t>
            </a:r>
          </a:p>
          <a:p>
            <a:pPr marL="1311275" lvl="1" eaLnBrk="1" hangingPunct="1">
              <a:buFont typeface="Arial" charset="0"/>
              <a:buChar char="•"/>
              <a:defRPr/>
            </a:pPr>
            <a:r>
              <a:rPr lang="en-US" sz="3200" dirty="0" smtClean="0"/>
              <a:t>Response to Enlightenment thinkers</a:t>
            </a:r>
          </a:p>
          <a:p>
            <a:pPr marL="1311275" lvl="1" eaLnBrk="1" hangingPunct="1">
              <a:buFont typeface="Arial" charset="0"/>
              <a:buChar char="•"/>
              <a:defRPr/>
            </a:pPr>
            <a:r>
              <a:rPr lang="en-US" sz="3200" dirty="0" smtClean="0"/>
              <a:t>Slavery seen as backward, immoral, inhumane, cruel</a:t>
            </a:r>
          </a:p>
          <a:p>
            <a:pPr marL="889000" eaLnBrk="1" hangingPunct="1">
              <a:buFont typeface="Arial" charset="0"/>
              <a:buChar char="•"/>
              <a:defRPr/>
            </a:pPr>
            <a:r>
              <a:rPr lang="en-US" sz="3200" dirty="0" smtClean="0"/>
              <a:t>1807: British slave trade was abolished</a:t>
            </a:r>
          </a:p>
          <a:p>
            <a:pPr marL="1311275" lvl="1" eaLnBrk="1" hangingPunct="1">
              <a:buFont typeface="Arial" charset="0"/>
              <a:buChar char="•"/>
              <a:defRPr/>
            </a:pPr>
            <a:r>
              <a:rPr lang="en-US" sz="2900" dirty="0" smtClean="0"/>
              <a:t>Abolitionists: John Wesley and William Wilberforce</a:t>
            </a:r>
          </a:p>
          <a:p>
            <a:pPr marL="889000" eaLnBrk="1" hangingPunct="1">
              <a:buFont typeface="Arial" charset="0"/>
              <a:buChar char="•"/>
              <a:defRPr/>
            </a:pPr>
            <a:r>
              <a:rPr lang="en-US" sz="3200" dirty="0" smtClean="0"/>
              <a:t>1865: U.S. abolishes slavery with 13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Amendment</a:t>
            </a:r>
          </a:p>
          <a:p>
            <a:pPr marL="889000" eaLnBrk="1" hangingPunct="1">
              <a:buFont typeface="Arial" charset="0"/>
              <a:buChar char="•"/>
              <a:defRPr/>
            </a:pPr>
            <a:r>
              <a:rPr lang="en-US" sz="3200" dirty="0" smtClean="0"/>
              <a:t>1888: Brazilian slave trade was abolished</a:t>
            </a:r>
          </a:p>
        </p:txBody>
      </p:sp>
      <p:pic>
        <p:nvPicPr>
          <p:cNvPr id="337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0" y="3124200"/>
            <a:ext cx="36560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939800" y="-31750"/>
            <a:ext cx="10464800" cy="1739900"/>
          </a:xfrm>
        </p:spPr>
        <p:txBody>
          <a:bodyPr/>
          <a:lstStyle/>
          <a:p>
            <a:pPr algn="ctr" defTabSz="130046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Portuguese Exploration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>
          <a:xfrm>
            <a:off x="-508000" y="1371600"/>
            <a:ext cx="8686800" cy="8382000"/>
          </a:xfrm>
        </p:spPr>
        <p:txBody>
          <a:bodyPr rtlCol="0">
            <a:normAutofit lnSpcReduction="10000"/>
          </a:bodyPr>
          <a:lstStyle/>
          <a:p>
            <a:pPr marL="889000" eaLnBrk="1" hangingPunct="1">
              <a:buFont typeface="Arial" charset="0"/>
              <a:buChar char="•"/>
              <a:defRPr/>
            </a:pPr>
            <a:r>
              <a:rPr lang="en-US" altLang="en-US" sz="3300" dirty="0" smtClean="0"/>
              <a:t>Portugal needed slaves for cash crop islands</a:t>
            </a:r>
          </a:p>
          <a:p>
            <a:pPr marL="1311275" lvl="1" eaLnBrk="1" hangingPunct="1">
              <a:buFont typeface="Arial" charset="0"/>
              <a:buChar char="•"/>
              <a:defRPr/>
            </a:pPr>
            <a:r>
              <a:rPr lang="en-US" altLang="en-US" sz="3000" dirty="0" smtClean="0"/>
              <a:t>Success with slaves prompts further participation by Portugal in slave trade</a:t>
            </a:r>
          </a:p>
          <a:p>
            <a:pPr marL="1311275" lvl="1" eaLnBrk="1" hangingPunct="1">
              <a:buFont typeface="Arial" charset="0"/>
              <a:buChar char="•"/>
              <a:defRPr/>
            </a:pPr>
            <a:r>
              <a:rPr lang="en-US" altLang="en-US" sz="3000" dirty="0" smtClean="0"/>
              <a:t>1441: First slaves brought to Portugal from Africa</a:t>
            </a:r>
          </a:p>
          <a:p>
            <a:pPr marL="889000" eaLnBrk="1" hangingPunct="1">
              <a:buFont typeface="Arial" charset="0"/>
              <a:buChar char="•"/>
              <a:defRPr/>
            </a:pPr>
            <a:r>
              <a:rPr lang="en-US" altLang="en-US" sz="3300" dirty="0" smtClean="0"/>
              <a:t>Established outposts (factories) at El Mina, Luanda, Mozambique Island, </a:t>
            </a:r>
            <a:r>
              <a:rPr lang="en-US" altLang="en-US" sz="3300" dirty="0" err="1" smtClean="0"/>
              <a:t>Kilwa</a:t>
            </a:r>
            <a:r>
              <a:rPr lang="en-US" altLang="en-US" sz="3300" dirty="0" smtClean="0"/>
              <a:t>, Mombasa.</a:t>
            </a:r>
          </a:p>
          <a:p>
            <a:pPr marL="1311275" lvl="1" eaLnBrk="1" hangingPunct="1">
              <a:buFont typeface="Arial" charset="0"/>
              <a:buChar char="•"/>
              <a:defRPr/>
            </a:pPr>
            <a:r>
              <a:rPr lang="en-US" altLang="en-US" sz="3000" dirty="0" smtClean="0"/>
              <a:t>Also searching for gold, spices, pepper</a:t>
            </a:r>
          </a:p>
          <a:p>
            <a:pPr marL="889000" eaLnBrk="1" hangingPunct="1">
              <a:buFont typeface="Arial" charset="0"/>
              <a:buChar char="•"/>
              <a:defRPr/>
            </a:pPr>
            <a:r>
              <a:rPr lang="en-US" altLang="en-US" sz="3300" dirty="0" smtClean="0"/>
              <a:t>Had to work with consent of local African rulers</a:t>
            </a:r>
          </a:p>
          <a:p>
            <a:pPr marL="1311275" lvl="1" eaLnBrk="1" hangingPunct="1">
              <a:buFont typeface="Arial" charset="0"/>
              <a:buChar char="•"/>
              <a:defRPr/>
            </a:pPr>
            <a:r>
              <a:rPr lang="en-US" altLang="en-US" sz="3000" dirty="0" smtClean="0"/>
              <a:t>Impressed with organization of African kingdoms (</a:t>
            </a:r>
            <a:r>
              <a:rPr lang="en-US" altLang="en-US" sz="3000" dirty="0" err="1" smtClean="0"/>
              <a:t>Kongo</a:t>
            </a:r>
            <a:r>
              <a:rPr lang="en-US" altLang="en-US" sz="3000" dirty="0" smtClean="0"/>
              <a:t>, Benin, Mali, </a:t>
            </a:r>
            <a:r>
              <a:rPr lang="en-US" altLang="en-US" sz="3000" dirty="0" err="1" smtClean="0"/>
              <a:t>Songhay</a:t>
            </a:r>
            <a:r>
              <a:rPr lang="en-US" altLang="en-US" sz="3000" dirty="0" smtClean="0"/>
              <a:t>)</a:t>
            </a:r>
          </a:p>
          <a:p>
            <a:pPr marL="889000" eaLnBrk="1" hangingPunct="1">
              <a:buFont typeface="Arial" charset="0"/>
              <a:buChar char="•"/>
              <a:defRPr/>
            </a:pPr>
            <a:r>
              <a:rPr lang="en-US" altLang="en-US" sz="3300" dirty="0" smtClean="0"/>
              <a:t>Missionary efforts undertaken to convert African kingdoms</a:t>
            </a:r>
          </a:p>
          <a:p>
            <a:pPr marL="1311275" lvl="1" eaLnBrk="1" hangingPunct="1">
              <a:buFont typeface="Arial" charset="0"/>
              <a:buChar char="•"/>
              <a:defRPr/>
            </a:pPr>
            <a:r>
              <a:rPr lang="en-US" sz="3200" dirty="0" err="1" smtClean="0"/>
              <a:t>Nzinga</a:t>
            </a:r>
            <a:r>
              <a:rPr lang="en-US" sz="3200" dirty="0" smtClean="0"/>
              <a:t> </a:t>
            </a:r>
            <a:r>
              <a:rPr lang="en-US" sz="3200" dirty="0" err="1" smtClean="0"/>
              <a:t>Mvemba</a:t>
            </a:r>
            <a:r>
              <a:rPr lang="en-US" sz="3200" dirty="0" smtClean="0"/>
              <a:t> of </a:t>
            </a:r>
            <a:r>
              <a:rPr lang="en-US" sz="3200" dirty="0" err="1" smtClean="0"/>
              <a:t>Kongo</a:t>
            </a:r>
            <a:r>
              <a:rPr lang="en-US" sz="3200" dirty="0" smtClean="0"/>
              <a:t> made the region Christian with Portuguese support</a:t>
            </a:r>
            <a:endParaRPr lang="en-US" altLang="en-US" sz="3000" dirty="0" smtClean="0"/>
          </a:p>
        </p:txBody>
      </p:sp>
      <p:pic>
        <p:nvPicPr>
          <p:cNvPr id="15364" name="Picture 5" descr="http://spiritosanto.files.wordpress.com/2011/04/black-africans-in-renaissence-europe-sem-letr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1905000"/>
            <a:ext cx="4783137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741363"/>
            <a:ext cx="10845800" cy="901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12065000" cy="1106488"/>
          </a:xfrm>
        </p:spPr>
        <p:txBody>
          <a:bodyPr/>
          <a:lstStyle/>
          <a:p>
            <a:pPr algn="ctr" defTabSz="1300460"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Portuguese Expansion and Major African Kingdoms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0"/>
            <a:ext cx="11658600" cy="1714500"/>
          </a:xfrm>
        </p:spPr>
        <p:txBody>
          <a:bodyPr/>
          <a:lstStyle/>
          <a:p>
            <a:pPr algn="ctr" defTabSz="130046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Competition in the Slave Trade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7559675" cy="8305800"/>
          </a:xfrm>
        </p:spPr>
        <p:txBody>
          <a:bodyPr/>
          <a:lstStyle/>
          <a:p>
            <a:pPr marL="889000" eaLnBrk="1" hangingPunct="1"/>
            <a:r>
              <a:rPr lang="en-US" altLang="en-US" sz="3000" smtClean="0"/>
              <a:t>Slave trade became increasingly important as plantations (especially sugar and tobacco) demanded constant labor. </a:t>
            </a:r>
          </a:p>
          <a:p>
            <a:pPr marL="889000" eaLnBrk="1" hangingPunct="1"/>
            <a:r>
              <a:rPr lang="en-US" altLang="en-US" sz="3000" smtClean="0"/>
              <a:t>By 1600: the slave trade predominated over all other kinds of commerce on African coast. </a:t>
            </a:r>
          </a:p>
          <a:p>
            <a:pPr marL="889000" eaLnBrk="1" hangingPunct="1"/>
            <a:r>
              <a:rPr lang="en-US" altLang="en-US" sz="3000" smtClean="0"/>
              <a:t>Portugal controlled most of African coastal slave trade until 1637 when the Dutch seized El Mina in 1637</a:t>
            </a:r>
          </a:p>
          <a:p>
            <a:pPr marL="1311275" lvl="1" eaLnBrk="1" hangingPunct="1"/>
            <a:r>
              <a:rPr lang="en-US" altLang="en-US" sz="2700" smtClean="0">
                <a:sym typeface="Wingdings" panose="05000000000000000000" pitchFamily="2" charset="2"/>
              </a:rPr>
              <a:t>Portuguese no longer monopolize slave trade</a:t>
            </a:r>
            <a:endParaRPr lang="en-US" altLang="en-US" sz="2700" smtClean="0"/>
          </a:p>
          <a:p>
            <a:pPr marL="889000" eaLnBrk="1" hangingPunct="1"/>
            <a:r>
              <a:rPr lang="en-US" altLang="en-US" sz="3000" smtClean="0"/>
              <a:t>By 17th c., Dutch, English and French competed with the Portuguese. </a:t>
            </a:r>
          </a:p>
          <a:p>
            <a:pPr marL="889000" eaLnBrk="1" hangingPunct="1"/>
            <a:r>
              <a:rPr lang="en-US" altLang="en-US" sz="3000" smtClean="0"/>
              <a:t>Trans-Saharan slave routes continued during this period.</a:t>
            </a:r>
          </a:p>
        </p:txBody>
      </p:sp>
      <p:pic>
        <p:nvPicPr>
          <p:cNvPr id="17412" name="Picture 5" descr="http://libcom.org/files/images/library/slave-ship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2454275"/>
            <a:ext cx="54451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1092200" y="-228600"/>
            <a:ext cx="10464800" cy="1854200"/>
          </a:xfrm>
        </p:spPr>
        <p:txBody>
          <a:bodyPr/>
          <a:lstStyle/>
          <a:p>
            <a:pPr algn="ctr" defTabSz="130046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Obtaining Slaves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>
          <a:xfrm>
            <a:off x="-355600" y="1371600"/>
            <a:ext cx="8777288" cy="8077200"/>
          </a:xfrm>
        </p:spPr>
        <p:txBody>
          <a:bodyPr/>
          <a:lstStyle/>
          <a:p>
            <a:pPr marL="889000" eaLnBrk="1" hangingPunct="1"/>
            <a:r>
              <a:rPr lang="en-US" altLang="en-US" smtClean="0"/>
              <a:t>Slaves were usually prisoners of war or captives from African slave raids against neighboring African kingdoms or villages.</a:t>
            </a:r>
          </a:p>
          <a:p>
            <a:pPr marL="1311275" lvl="1" eaLnBrk="1" hangingPunct="1"/>
            <a:r>
              <a:rPr lang="en-US" altLang="en-US" sz="3100" smtClean="0"/>
              <a:t>African rulers generally did not enslave their own people, but enslaved neighboring peoples. </a:t>
            </a:r>
          </a:p>
          <a:p>
            <a:pPr marL="1311275" lvl="1" eaLnBrk="1" hangingPunct="1"/>
            <a:r>
              <a:rPr lang="en-US" altLang="en-US" sz="3100" smtClean="0"/>
              <a:t>Once Europeans traded for Africans, slaves were forced to march to trading towns, and often separated from families</a:t>
            </a:r>
          </a:p>
          <a:p>
            <a:pPr marL="1831975" lvl="2" eaLnBrk="1" hangingPunct="1"/>
            <a:r>
              <a:rPr lang="en-US" altLang="en-US" smtClean="0"/>
              <a:t>25-33% died making this journey</a:t>
            </a:r>
          </a:p>
          <a:p>
            <a:pPr marL="889000" eaLnBrk="1" hangingPunct="1"/>
            <a:r>
              <a:rPr lang="en-US" altLang="en-US" smtClean="0"/>
              <a:t>Initially, slaves were taken from the Senegambian region, but later were taken primarily from west central Africa.</a:t>
            </a:r>
          </a:p>
          <a:p>
            <a:pPr marL="1311275" lvl="1" eaLnBrk="1" hangingPunct="1"/>
            <a:r>
              <a:rPr lang="en-US" altLang="en-US" sz="3100" smtClean="0"/>
              <a:t>Simultaneously, over 3 million slaves were taken by Muslim traders for Trans-Saharan trade.</a:t>
            </a:r>
          </a:p>
          <a:p>
            <a:pPr marL="889000" eaLnBrk="1" hangingPunct="1">
              <a:spcBef>
                <a:spcPts val="2200"/>
              </a:spcBef>
            </a:pPr>
            <a:endParaRPr lang="en-US" altLang="en-US" sz="3000" smtClean="0"/>
          </a:p>
        </p:txBody>
      </p:sp>
      <p:pic>
        <p:nvPicPr>
          <p:cNvPr id="1843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688" y="2895600"/>
            <a:ext cx="4552950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ysinger.homestead.com/African_20slave_20tr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590800"/>
            <a:ext cx="9677400" cy="781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2311400" y="0"/>
            <a:ext cx="8442325" cy="898525"/>
          </a:xfrm>
          <a:prstGeom prst="rect">
            <a:avLst/>
          </a:prstGeom>
        </p:spPr>
        <p:txBody>
          <a:bodyPr/>
          <a:lstStyle>
            <a:lvl1pPr algn="l" defTabSz="1300163" rtl="0" eaLnBrk="0" fontAlgn="base" hangingPunct="0">
              <a:spcBef>
                <a:spcPct val="0"/>
              </a:spcBef>
              <a:spcAft>
                <a:spcPct val="0"/>
              </a:spcAft>
              <a:defRPr sz="6500" kern="1200" spc="-142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300163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Cambria" pitchFamily="18" charset="0"/>
              </a:defRPr>
            </a:lvl2pPr>
            <a:lvl3pPr algn="l" defTabSz="1300163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Cambria" pitchFamily="18" charset="0"/>
              </a:defRPr>
            </a:lvl3pPr>
            <a:lvl4pPr algn="l" defTabSz="1300163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Cambria" pitchFamily="18" charset="0"/>
              </a:defRPr>
            </a:lvl4pPr>
            <a:lvl5pPr algn="l" defTabSz="1300163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defTabSz="1300163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defTabSz="1300163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defTabSz="1300163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defTabSz="1300163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ctr" defTabSz="1300460" eaLnBrk="1" fontAlgn="auto" hangingPunct="1">
              <a:spcAft>
                <a:spcPts val="0"/>
              </a:spcAft>
              <a:defRPr/>
            </a:pPr>
            <a:r>
              <a:rPr lang="en-US" b="1" smtClean="0"/>
              <a:t>African Diaspora</a:t>
            </a:r>
            <a:endParaRPr lang="en-US" b="1" dirty="0" smtClean="0"/>
          </a:p>
        </p:txBody>
      </p:sp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-355600" y="911225"/>
            <a:ext cx="126492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89000" indent="-323850" defTabSz="1300163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311275" indent="-323850" defTabSz="1300163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1300163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1300163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1300163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3000">
                <a:solidFill>
                  <a:schemeClr val="tx1"/>
                </a:solidFill>
                <a:latin typeface="Calibri" panose="020F0502020204030204" pitchFamily="34" charset="0"/>
              </a:rPr>
              <a:t>Dispersion of Africans across globe; accomplished primarily by slave trade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3000">
                <a:solidFill>
                  <a:schemeClr val="tx1"/>
                </a:solidFill>
                <a:latin typeface="Calibri" panose="020F0502020204030204" pitchFamily="34" charset="0"/>
              </a:rPr>
              <a:t>African cultures adapt to the location in which they were placed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3000">
                <a:solidFill>
                  <a:schemeClr val="tx1"/>
                </a:solidFill>
                <a:latin typeface="Calibri" panose="020F0502020204030204" pitchFamily="34" charset="0"/>
              </a:rPr>
              <a:t>Retain unique African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brainpickings.org/wp-content/uploads/2010/12/slavetra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85800"/>
            <a:ext cx="12885738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989013" y="4763"/>
            <a:ext cx="10464800" cy="1676400"/>
          </a:xfrm>
        </p:spPr>
        <p:txBody>
          <a:bodyPr/>
          <a:lstStyle/>
          <a:p>
            <a:pPr algn="ctr" defTabSz="130046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Journey Across the Atlantic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>
          <a:xfrm>
            <a:off x="0" y="1698625"/>
            <a:ext cx="12115800" cy="7721600"/>
          </a:xfrm>
        </p:spPr>
        <p:txBody>
          <a:bodyPr/>
          <a:lstStyle/>
          <a:p>
            <a:pPr marL="889000" eaLnBrk="1" hangingPunct="1"/>
            <a:r>
              <a:rPr lang="en-US" altLang="en-US" sz="3500" smtClean="0"/>
              <a:t>1450-1850: 12 million Africans shipped across the Atlantic</a:t>
            </a:r>
          </a:p>
          <a:p>
            <a:pPr marL="1311275" lvl="1" eaLnBrk="1" hangingPunct="1"/>
            <a:r>
              <a:rPr lang="en-US" altLang="en-US" sz="3200" smtClean="0"/>
              <a:t>Highest volume traded in 18</a:t>
            </a:r>
            <a:r>
              <a:rPr lang="en-US" altLang="en-US" sz="3200" baseline="30000" smtClean="0"/>
              <a:t>th</a:t>
            </a:r>
            <a:r>
              <a:rPr lang="en-US" altLang="en-US" sz="3200" smtClean="0"/>
              <a:t> century</a:t>
            </a:r>
          </a:p>
          <a:p>
            <a:pPr marL="889000" eaLnBrk="1" hangingPunct="1"/>
            <a:r>
              <a:rPr lang="en-US" altLang="en-US" sz="3500" smtClean="0"/>
              <a:t>Mortality rate on slave ships around 15-20%.</a:t>
            </a:r>
          </a:p>
          <a:p>
            <a:pPr marL="889000" eaLnBrk="1" hangingPunct="1"/>
            <a:r>
              <a:rPr lang="en-US" altLang="en-US" sz="3500" smtClean="0"/>
              <a:t>Mortality was high and fertility was low</a:t>
            </a:r>
          </a:p>
          <a:p>
            <a:pPr marL="1311275" lvl="1" eaLnBrk="1" hangingPunct="1"/>
            <a:r>
              <a:rPr lang="en-US" altLang="en-US" sz="3200" smtClean="0"/>
              <a:t>Only way to keep large numbers of slaves in the Americas was to import more and more. </a:t>
            </a: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559425"/>
            <a:ext cx="11018838" cy="418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Pages>0</Pages>
  <Words>1373</Words>
  <Characters>0</Characters>
  <Application>Microsoft Macintosh PowerPoint</Application>
  <PresentationFormat>Custom</PresentationFormat>
  <Lines>0</Lines>
  <Paragraphs>133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Calibri</vt:lpstr>
      <vt:lpstr>Cambria</vt:lpstr>
      <vt:lpstr>Gill Sans</vt:lpstr>
      <vt:lpstr>ヒラギノ角ゴ ProN W3</vt:lpstr>
      <vt:lpstr>Arial</vt:lpstr>
      <vt:lpstr>Wingdings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Title - Center</vt:lpstr>
      <vt:lpstr>Adjacency</vt:lpstr>
      <vt:lpstr>Chapter 20:  Africa and the Africans in the Age of the Atlantic Slave Trade </vt:lpstr>
      <vt:lpstr>Pre-Existing Slave Trade</vt:lpstr>
      <vt:lpstr>Portuguese Exploration</vt:lpstr>
      <vt:lpstr>Portuguese Expansion and Major African Kingdoms</vt:lpstr>
      <vt:lpstr>Competition in the Slave Trade</vt:lpstr>
      <vt:lpstr>Obtaining Slaves</vt:lpstr>
      <vt:lpstr>PowerPoint Presentation</vt:lpstr>
      <vt:lpstr>PowerPoint Presentation</vt:lpstr>
      <vt:lpstr>Journey Across the Atlantic</vt:lpstr>
      <vt:lpstr>Journey Across the Atlantic, cont.</vt:lpstr>
      <vt:lpstr>Profitability of Trade</vt:lpstr>
      <vt:lpstr>PowerPoint Presentation</vt:lpstr>
      <vt:lpstr>Plantations</vt:lpstr>
      <vt:lpstr>American Slave Societies</vt:lpstr>
      <vt:lpstr>Religion and Rebellions</vt:lpstr>
      <vt:lpstr>Effects of Slave Trade on Africa</vt:lpstr>
      <vt:lpstr>Asante and Dahomey</vt:lpstr>
      <vt:lpstr>East Africa</vt:lpstr>
      <vt:lpstr>White Settlers and Africans in Southern Africa</vt:lpstr>
      <vt:lpstr>The Zulu Kingdom</vt:lpstr>
      <vt:lpstr>The Abolition of Slavery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20: Africa and the Africans in the Age of the Atlantic Slave Trade</dc:title>
  <dc:creator>Whitney</dc:creator>
  <cp:lastModifiedBy>Kolby Rudd</cp:lastModifiedBy>
  <cp:revision>225</cp:revision>
  <dcterms:modified xsi:type="dcterms:W3CDTF">2016-03-07T15:03:30Z</dcterms:modified>
</cp:coreProperties>
</file>