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60" r:id="rId29"/>
    <p:sldId id="2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418D3-78D7-4B0A-A02F-219D0963743E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A0415-5428-4F21-8B97-06F8E04CE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A0415-5428-4F21-8B97-06F8E04CEC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6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3CAFB-0CF7-4576-81A0-9F84F074E49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577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104D54-5102-4722-A5D4-9B19DFC4FCF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0750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E3ED3-A0F9-4118-8604-9005A9C4418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288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07C9A-7645-43FC-AA89-D4F9A077FC8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7110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8DB6D-5394-45D6-AAD8-1826F4D411F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6945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9B470-5432-4DC7-97BF-CADB2C60FAF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472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1B34F9-62F3-48A9-9249-8FDCCACB244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3167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CC474-55F2-4B58-81C1-1A88B034120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4464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8F70E-931B-4C38-901B-84C177CE04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1684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82B15A-A193-43B8-92A6-F5CE33CCCC5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566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DF0F3-5BA4-4190-962B-FA8FEF69D75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7995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9E1605-D260-418E-9496-C6E3C7642098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8607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8CF4C-308E-4E38-8840-48CEBDB036A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727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B951C-4ADC-4BA4-9EF8-98CA7A1EF3D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6103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2B146-BB1E-4B3B-A3F5-812A884CB20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2267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2A333-53BF-4A1E-9782-7995D0C5FAB0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9231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9B2DB-BBAD-495F-BB3C-518123ED4F4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4887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69DF5-7C95-4992-9BF2-B6004B6266C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20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A884E-88C6-4B4C-B70D-2783CA4BCC9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404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9C8DA-68CA-4FE9-A392-5C1001F3058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9705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602EC-36CB-488A-83C8-962D15EAF93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860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A1D3A-824A-4DF1-B68D-E42690C83F7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665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187E91-076B-4C3E-8A84-511C7A256CC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602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18ADF-CE93-4555-A06D-9899CD1CA34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392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F34CE1-F2E6-4837-82AA-714EAD3A959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27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82EEF-0CB3-4AFB-A8AC-A4CA49545F1A}" type="datetimeFigureOut">
              <a:rPr lang="en-US" smtClean="0"/>
              <a:pPr/>
              <a:t>3/7/16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B4DBF-059F-4E5C-9B39-C86D4EBC6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smtClean="0"/>
              <a:t>AP World History</a:t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6400800" cy="762000"/>
          </a:xfrm>
        </p:spPr>
        <p:txBody>
          <a:bodyPr/>
          <a:lstStyle/>
          <a:p>
            <a:r>
              <a:rPr lang="en-US" dirty="0" smtClean="0"/>
              <a:t>Early Latin America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9112766" cy="3657600"/>
          </a:xfrm>
          <a:prstGeom prst="rect">
            <a:avLst/>
          </a:prstGeom>
          <a:noFill/>
          <a:ln w="25400">
            <a:solidFill>
              <a:srgbClr val="CB2E27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79465"/>
            <a:ext cx="9144000" cy="5378535"/>
          </a:xfrm>
          <a:prstGeom prst="rect">
            <a:avLst/>
          </a:prstGeom>
          <a:noFill/>
          <a:ln w="25400">
            <a:solidFill>
              <a:srgbClr val="CB2E27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dirty="0" smtClean="0"/>
              <a:t>Spanish Pattern of Conquest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Spanish had been fighting to repel the Muslim invasion of Spain for 700 years.</a:t>
            </a:r>
          </a:p>
          <a:p>
            <a:pPr eaLnBrk="1" hangingPunct="1"/>
            <a:r>
              <a:rPr lang="en-US" sz="2800" dirty="0" smtClean="0"/>
              <a:t>They re-conquered all of Spain in 1492.</a:t>
            </a:r>
          </a:p>
          <a:p>
            <a:pPr eaLnBrk="1" hangingPunct="1"/>
            <a:r>
              <a:rPr lang="en-US" sz="2800" dirty="0" smtClean="0"/>
              <a:t>“God, Gold, and Glory.”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Conquistadors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err="1" smtClean="0"/>
              <a:t>Hernan</a:t>
            </a:r>
            <a:r>
              <a:rPr lang="en-US" sz="2800" dirty="0" smtClean="0"/>
              <a:t> Cortes, hungered for wealth and gold.</a:t>
            </a:r>
          </a:p>
          <a:p>
            <a:pPr eaLnBrk="1" hangingPunct="1"/>
            <a:r>
              <a:rPr lang="en-US" sz="2800" dirty="0" smtClean="0"/>
              <a:t>In 1519, Cortes was sent by the Spanish governor of Cuba to conquer the Aztec Mexico.</a:t>
            </a:r>
          </a:p>
          <a:p>
            <a:pPr eaLnBrk="1" hangingPunct="1"/>
            <a:r>
              <a:rPr lang="en-US" sz="2800" dirty="0" smtClean="0"/>
              <a:t>Cortes, landed 600 soldiers and quickly learned that most of the people governed by the Aztecs did not like them.</a:t>
            </a:r>
          </a:p>
          <a:p>
            <a:pPr eaLnBrk="1" hangingPunct="1"/>
            <a:r>
              <a:rPr lang="en-US" sz="2800" dirty="0" smtClean="0"/>
              <a:t>By 1521 Cortez had destroyed the Aztec Empire.</a:t>
            </a:r>
          </a:p>
          <a:p>
            <a:pPr eaLnBrk="1" hangingPunct="1"/>
            <a:r>
              <a:rPr lang="en-US" sz="2800" dirty="0" smtClean="0"/>
              <a:t>Francisco Pizarro led the conquest of the Inca.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5" descr="Corte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63"/>
            <a:ext cx="8458200" cy="670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The_entrance_of_Hernan_Cort%C3%A9s_into_the_city_of_Taba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582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5" descr="8721-2-antiguahernancorteshomeevelynhernandezpictured-p-the-home-of-spanish-conquistador-hernan-cortes-was-built-o-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514600"/>
            <a:ext cx="6096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asaHernanCor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0"/>
            <a:ext cx="32766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Spanish Settlement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Spanish settlement was geared towards exploitation of the natives on large farms known as </a:t>
            </a:r>
            <a:r>
              <a:rPr lang="en-US" dirty="0" err="1" smtClean="0"/>
              <a:t>encomiendas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 Spanish mined for silver and gold.</a:t>
            </a:r>
          </a:p>
          <a:p>
            <a:pPr eaLnBrk="1" hangingPunct="1"/>
            <a:r>
              <a:rPr lang="en-US" dirty="0" smtClean="0"/>
              <a:t>The Spanish had children with natives who became known as </a:t>
            </a:r>
            <a:r>
              <a:rPr lang="en-US" dirty="0" err="1" smtClean="0"/>
              <a:t>mestizos</a:t>
            </a:r>
            <a:r>
              <a:rPr lang="en-US" dirty="0" smtClean="0"/>
              <a:t> or “mixed.”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Pushing North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Alvar</a:t>
            </a:r>
            <a:r>
              <a:rPr lang="en-US" sz="2800" dirty="0" smtClean="0"/>
              <a:t> Nunez </a:t>
            </a:r>
            <a:r>
              <a:rPr lang="en-US" sz="2800" dirty="0" err="1" smtClean="0"/>
              <a:t>Cabezza</a:t>
            </a:r>
            <a:r>
              <a:rPr lang="en-US" sz="2800" dirty="0" smtClean="0"/>
              <a:t> de </a:t>
            </a:r>
            <a:r>
              <a:rPr lang="en-US" sz="2800" dirty="0" err="1" smtClean="0"/>
              <a:t>Vaca</a:t>
            </a:r>
            <a:r>
              <a:rPr lang="en-US" sz="2800" dirty="0" smtClean="0"/>
              <a:t> was ship wrecked in 1528 along the Gulf Coast near present day Galveston, Texas.</a:t>
            </a:r>
          </a:p>
          <a:p>
            <a:pPr eaLnBrk="1" hangingPunct="1">
              <a:defRPr/>
            </a:pPr>
            <a:r>
              <a:rPr lang="en-US" sz="2800" dirty="0" smtClean="0"/>
              <a:t>Wandered for eight years before being rescued.</a:t>
            </a:r>
          </a:p>
          <a:p>
            <a:pPr eaLnBrk="1" hangingPunct="1">
              <a:defRPr/>
            </a:pPr>
            <a:r>
              <a:rPr lang="en-US" sz="2800" dirty="0" smtClean="0"/>
              <a:t>They told stories they heard about Seven Cities of Cibola, rumored to be filled with gold somewhere to the north.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Devaca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Seven Golden Cities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Francisco Vasquez de Coronado: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He led a group of Conquistadors North through Texas up to Kansas but never found the city of </a:t>
            </a:r>
            <a:r>
              <a:rPr lang="en-US" dirty="0" err="1" smtClean="0"/>
              <a:t>Quivira</a:t>
            </a:r>
            <a:r>
              <a:rPr lang="en-US" dirty="0" smtClean="0"/>
              <a:t>. City of Gold.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Hernan</a:t>
            </a:r>
            <a:r>
              <a:rPr lang="en-US" sz="2800" dirty="0" smtClean="0"/>
              <a:t> de Soto: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Led 600 soldiers in search of another city of gold.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Traveled through Florida, Alabama, Tennessee, Mississippi, Arkansas, and Oklahoma. Died in Louisiana of </a:t>
            </a:r>
            <a:r>
              <a:rPr lang="en-US" dirty="0" err="1" smtClean="0"/>
              <a:t>feaver</a:t>
            </a:r>
            <a:r>
              <a:rPr lang="en-US" dirty="0" smtClean="0"/>
              <a:t>. No 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First Colonies in America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France built a fort in Florida so Spain sent 11 ships and 2000 men to found a colony and destroy the French fort.  (St. Augustine)</a:t>
            </a:r>
          </a:p>
          <a:p>
            <a:pPr eaLnBrk="1" hangingPunct="1"/>
            <a:r>
              <a:rPr lang="en-US" sz="2800" dirty="0" smtClean="0"/>
              <a:t>The Spanish called the French heretics and killed its inhabitants hanging the bodies on trees.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cornado-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9144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5" descr="500px-DeSoto_Map_HRoe_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106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Forts for Defense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Southeast Coast:</a:t>
            </a:r>
          </a:p>
          <a:p>
            <a:pPr lvl="1" eaLnBrk="1" hangingPunct="1"/>
            <a:r>
              <a:rPr lang="en-US" sz="2400" dirty="0" smtClean="0"/>
              <a:t>Built to protect the shipping lanes along the Gulf Stream.</a:t>
            </a:r>
          </a:p>
          <a:p>
            <a:pPr eaLnBrk="1" hangingPunct="1"/>
            <a:r>
              <a:rPr lang="en-US" sz="2800" dirty="0" smtClean="0"/>
              <a:t>The Southwest:</a:t>
            </a:r>
          </a:p>
          <a:p>
            <a:pPr lvl="1" eaLnBrk="1" hangingPunct="1"/>
            <a:r>
              <a:rPr lang="en-US" sz="2400" dirty="0" smtClean="0"/>
              <a:t>Protect future mining interests in New Mexico.</a:t>
            </a:r>
          </a:p>
          <a:p>
            <a:pPr eaLnBrk="1" hangingPunct="1"/>
            <a:r>
              <a:rPr lang="en-US" sz="2800" dirty="0" smtClean="0"/>
              <a:t>The West Coast:</a:t>
            </a:r>
          </a:p>
          <a:p>
            <a:pPr lvl="1" eaLnBrk="1" hangingPunct="1"/>
            <a:r>
              <a:rPr lang="en-US" sz="2400" dirty="0" smtClean="0"/>
              <a:t>They wanted to keep other European powers from controlling trade along the Pacific Coast.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5" descr="Old%20Spanish%20Trail%20%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8500"/>
            <a:ext cx="9144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Cuyo%20Islands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19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5" descr="p171859-Mesilla_vill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09938"/>
            <a:ext cx="472440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US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11525"/>
            <a:ext cx="44196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Resistance to the Spanish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Native Americans fighting against the Spanish was generally disorganized.</a:t>
            </a:r>
          </a:p>
          <a:p>
            <a:pPr eaLnBrk="1" hangingPunct="1"/>
            <a:r>
              <a:rPr lang="en-US" sz="2800" dirty="0" smtClean="0"/>
              <a:t>However, the Pueblo united in what is called the Pueblo Revolt of 1680.</a:t>
            </a:r>
          </a:p>
          <a:p>
            <a:pPr eaLnBrk="1" hangingPunct="1"/>
            <a:r>
              <a:rPr lang="en-US" sz="2800" dirty="0" smtClean="0"/>
              <a:t>They drove the Spanish out of Santa Fe, destroying all signs of Christianity.  They killed the priests, colonists, and soldiers.</a:t>
            </a:r>
          </a:p>
          <a:p>
            <a:pPr eaLnBrk="1" hangingPunct="1"/>
            <a:r>
              <a:rPr lang="en-US" sz="2800" dirty="0" smtClean="0"/>
              <a:t>It was the only successful Native American uprising against Europeans.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5" descr="DSC00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572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Digital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pecos_foundatio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78275"/>
            <a:ext cx="48006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799" y="1420516"/>
            <a:ext cx="5029201" cy="5437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Colonial Economies and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19600" cy="5257800"/>
          </a:xfrm>
        </p:spPr>
        <p:txBody>
          <a:bodyPr>
            <a:norm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Industry and Commerce</a:t>
            </a:r>
            <a:r>
              <a:rPr lang="en-US" sz="2400" dirty="0"/>
              <a:t> </a:t>
            </a:r>
            <a:r>
              <a:rPr lang="en-US" sz="2400" dirty="0" smtClean="0"/>
              <a:t>Sheep raising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Textile sweatshops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Silver trade preeminent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Only for Spaniards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Convoys cross Atlantic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Protected by </a:t>
            </a:r>
            <a:r>
              <a:rPr lang="en-US" sz="2400" i="1" dirty="0" smtClean="0"/>
              <a:t>galleons</a:t>
            </a:r>
            <a:r>
              <a:rPr lang="en-US" sz="2400" dirty="0" smtClean="0"/>
              <a:t>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Board of Trade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dirty="0" smtClean="0"/>
              <a:t>Oversees commerce</a:t>
            </a:r>
          </a:p>
          <a:p>
            <a:pPr lvl="1">
              <a:tabLst>
                <a:tab pos="228600" algn="l"/>
                <a:tab pos="457200" algn="l"/>
                <a:tab pos="685800" algn="l"/>
                <a:tab pos="914400" algn="l"/>
                <a:tab pos="1143000" algn="l"/>
              </a:tabLst>
            </a:pPr>
            <a:r>
              <a:rPr lang="en-US" sz="2400" i="1" dirty="0" err="1" smtClean="0"/>
              <a:t>Consulado</a:t>
            </a:r>
            <a:r>
              <a:rPr lang="en-US" sz="2400" dirty="0" smtClean="0"/>
              <a:t>, merchant guild</a:t>
            </a:r>
          </a:p>
          <a:p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6494" y="2133599"/>
            <a:ext cx="4777505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5" descr="Fort_Caroline_Sea_La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705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5" descr="3423089-fort_matansas-Saint_Augustine_Be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ANd9GcQDAK_PcDt30hffog2Xfrfsj6P_g8S5LDQwspsvwBYEGKb3BHw&amp;t=1&amp;usg=__lsxlLr9tk3TwYegVEaGK9b24aJg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910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30_527_350_ft__matanzas_na_0019_170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49530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6a00e398e4c090000400fad69bbed60005-500p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Ft_Matanzas_2008-300x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2575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Spanish Explorers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Juan Ponce de Leon: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Looked for the “fountain of youth.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Named Florida in 1513.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Vasco Nunez de Balboa: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Led a group across the Isthmus of Panama.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First European to reach the Pacific Ocean.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Ferdinand Magellan: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His ships became the first to sail around the world it took three years.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Sailed through the channel between Antarctica and South America now known as the Straight Magellan.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deleon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67400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ae12555b-b078-4b63-9a95-0d51c85738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413" y="457200"/>
            <a:ext cx="33035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5" descr="Balboa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98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260101836_e6aec4c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3138" y="0"/>
            <a:ext cx="30908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 descr="xir1775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5763"/>
            <a:ext cx="3276600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1" descr="138-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4814888"/>
            <a:ext cx="411480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3" descr="6191-004-2458105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1575" y="4191000"/>
            <a:ext cx="1622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0244" name="Picture 5" descr="Magellan's Jour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7350"/>
            <a:ext cx="91440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PA25_Stat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116"/>
            <a:ext cx="3505200" cy="486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573</Words>
  <Application>Microsoft Macintosh PowerPoint</Application>
  <PresentationFormat>On-screen Show (4:3)</PresentationFormat>
  <Paragraphs>87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Calibri</vt:lpstr>
      <vt:lpstr>Arial</vt:lpstr>
      <vt:lpstr>Office Theme</vt:lpstr>
      <vt:lpstr>AP World History Chapter 17</vt:lpstr>
      <vt:lpstr>First Colonies in America</vt:lpstr>
      <vt:lpstr>PowerPoint Presentation</vt:lpstr>
      <vt:lpstr>PowerPoint Presentation</vt:lpstr>
      <vt:lpstr>PowerPoint Presentation</vt:lpstr>
      <vt:lpstr>Spanish Explorers</vt:lpstr>
      <vt:lpstr>PowerPoint Presentation</vt:lpstr>
      <vt:lpstr>PowerPoint Presentation</vt:lpstr>
      <vt:lpstr>PowerPoint Presentation</vt:lpstr>
      <vt:lpstr>PowerPoint Presentation</vt:lpstr>
      <vt:lpstr>The Spanish Pattern of Conquest</vt:lpstr>
      <vt:lpstr>Conquistadors</vt:lpstr>
      <vt:lpstr>PowerPoint Presentation</vt:lpstr>
      <vt:lpstr>PowerPoint Presentation</vt:lpstr>
      <vt:lpstr>PowerPoint Presentation</vt:lpstr>
      <vt:lpstr>Spanish Settlement</vt:lpstr>
      <vt:lpstr>Pushing North</vt:lpstr>
      <vt:lpstr>PowerPoint Presentation</vt:lpstr>
      <vt:lpstr>The Seven Golden Cities</vt:lpstr>
      <vt:lpstr>PowerPoint Presentation</vt:lpstr>
      <vt:lpstr>PowerPoint Presentation</vt:lpstr>
      <vt:lpstr>Forts for Defense</vt:lpstr>
      <vt:lpstr>PowerPoint Presentation</vt:lpstr>
      <vt:lpstr>PowerPoint Presentation</vt:lpstr>
      <vt:lpstr>PowerPoint Presentation</vt:lpstr>
      <vt:lpstr>Resistance to the Spanish</vt:lpstr>
      <vt:lpstr>PowerPoint Presentation</vt:lpstr>
      <vt:lpstr>PowerPoint Presentation</vt:lpstr>
      <vt:lpstr>Colonial Economies and Governments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World History Chapter 18</dc:title>
  <dc:creator>Matthew Walker</dc:creator>
  <cp:lastModifiedBy>Kolby Rudd</cp:lastModifiedBy>
  <cp:revision>5</cp:revision>
  <dcterms:created xsi:type="dcterms:W3CDTF">2011-12-22T15:53:54Z</dcterms:created>
  <dcterms:modified xsi:type="dcterms:W3CDTF">2016-03-07T20:51:07Z</dcterms:modified>
</cp:coreProperties>
</file>