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3" r:id="rId2"/>
    <p:sldId id="256" r:id="rId3"/>
    <p:sldId id="257" r:id="rId4"/>
    <p:sldId id="258" r:id="rId5"/>
    <p:sldId id="272"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p:cViewPr varScale="1">
        <p:scale>
          <a:sx n="119" d="100"/>
          <a:sy n="119" d="100"/>
        </p:scale>
        <p:origin x="144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F43FE-1056-4216-8EB1-4D26B181CE89}" type="datetimeFigureOut">
              <a:rPr lang="en-US" smtClean="0"/>
              <a:t>8/28/16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6829A-1566-424A-8D63-629E7563E9D4}" type="slidenum">
              <a:rPr lang="en-US" smtClean="0"/>
              <a:t>‹#›</a:t>
            </a:fld>
            <a:endParaRPr lang="en-US"/>
          </a:p>
        </p:txBody>
      </p:sp>
    </p:spTree>
    <p:extLst>
      <p:ext uri="{BB962C8B-B14F-4D97-AF65-F5344CB8AC3E}">
        <p14:creationId xmlns:p14="http://schemas.microsoft.com/office/powerpoint/2010/main" val="114715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012E9C1-DA9F-4964-8A08-00D77BC68B53}" type="datetime1">
              <a:rPr lang="en-US" smtClean="0"/>
              <a:t>8/28/16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B7BAED8-C04D-4139-9060-2EA07EDD77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D82649-8BB4-4EE4-8ED2-662801CD2BB3}" type="datetime1">
              <a:rPr lang="en-US" smtClean="0"/>
              <a:t>8/28/16</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EB7BAED8-C04D-4139-9060-2EA07EDD7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B20A93-BF02-4DAE-A4F5-02B15A378F5B}" type="datetime1">
              <a:rPr lang="en-US" smtClean="0"/>
              <a:t>8/28/16</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EB7BAED8-C04D-4139-9060-2EA07EDD77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7C567D1-2E89-43CB-B447-BC2FD6B0E9F3}" type="datetime1">
              <a:rPr lang="en-US" smtClean="0"/>
              <a:t>8/28/16</a:t>
            </a:fld>
            <a:endParaRPr lang="en-US"/>
          </a:p>
        </p:txBody>
      </p:sp>
      <p:sp>
        <p:nvSpPr>
          <p:cNvPr id="9" name="Slide Number Placeholder 8"/>
          <p:cNvSpPr>
            <a:spLocks noGrp="1"/>
          </p:cNvSpPr>
          <p:nvPr>
            <p:ph type="sldNum" sz="quarter" idx="15"/>
          </p:nvPr>
        </p:nvSpPr>
        <p:spPr/>
        <p:txBody>
          <a:bodyPr rtlCol="0"/>
          <a:lstStyle/>
          <a:p>
            <a:fld id="{EB7BAED8-C04D-4139-9060-2EA07EDD7721}"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A60F295-2C43-4955-B8E0-A7062CBEE772}" type="datetime1">
              <a:rPr lang="en-US" smtClean="0"/>
              <a:t>8/28/16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B7BAED8-C04D-4139-9060-2EA07EDD772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73E4A7-FB76-4B12-8B08-2EE2A8BAC6EC}" type="datetime1">
              <a:rPr lang="en-US" smtClean="0"/>
              <a:t>8/28/16</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EB7BAED8-C04D-4139-9060-2EA07EDD772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41B8DEC-0582-4FF1-B1BD-8B5EFB9C964C}" type="datetime1">
              <a:rPr lang="en-US" smtClean="0"/>
              <a:t>8/28/16</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EB7BAED8-C04D-4139-9060-2EA07EDD772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EF0A135-BD56-45EE-9425-FB8BE50F2FBC}" type="datetime1">
              <a:rPr lang="en-US" smtClean="0"/>
              <a:t>8/28/16</a:t>
            </a:fld>
            <a:endParaRPr lang="en-US"/>
          </a:p>
        </p:txBody>
      </p:sp>
      <p:sp>
        <p:nvSpPr>
          <p:cNvPr id="7" name="Slide Number Placeholder 6"/>
          <p:cNvSpPr>
            <a:spLocks noGrp="1"/>
          </p:cNvSpPr>
          <p:nvPr>
            <p:ph type="sldNum" sz="quarter" idx="11"/>
          </p:nvPr>
        </p:nvSpPr>
        <p:spPr/>
        <p:txBody>
          <a:bodyPr rtlCol="0"/>
          <a:lstStyle/>
          <a:p>
            <a:fld id="{EB7BAED8-C04D-4139-9060-2EA07EDD7721}"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2DD7A-A8E6-456F-821C-90BE06036589}" type="datetime1">
              <a:rPr lang="en-US" smtClean="0"/>
              <a:t>8/28/16</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EB7BAED8-C04D-4139-9060-2EA07EDD7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292EBCB-3D0F-4636-99B7-B6E80CDB1BD4}" type="datetime1">
              <a:rPr lang="en-US" smtClean="0"/>
              <a:t>8/28/16</a:t>
            </a:fld>
            <a:endParaRPr lang="en-US"/>
          </a:p>
        </p:txBody>
      </p:sp>
      <p:sp>
        <p:nvSpPr>
          <p:cNvPr id="22" name="Slide Number Placeholder 21"/>
          <p:cNvSpPr>
            <a:spLocks noGrp="1"/>
          </p:cNvSpPr>
          <p:nvPr>
            <p:ph type="sldNum" sz="quarter" idx="15"/>
          </p:nvPr>
        </p:nvSpPr>
        <p:spPr/>
        <p:txBody>
          <a:bodyPr rtlCol="0"/>
          <a:lstStyle/>
          <a:p>
            <a:fld id="{EB7BAED8-C04D-4139-9060-2EA07EDD7721}"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344DFEB-529C-4564-B908-F81086E9E801}" type="datetime1">
              <a:rPr lang="en-US" smtClean="0"/>
              <a:t>8/28/16</a:t>
            </a:fld>
            <a:endParaRPr lang="en-US"/>
          </a:p>
        </p:txBody>
      </p:sp>
      <p:sp>
        <p:nvSpPr>
          <p:cNvPr id="18" name="Slide Number Placeholder 17"/>
          <p:cNvSpPr>
            <a:spLocks noGrp="1"/>
          </p:cNvSpPr>
          <p:nvPr>
            <p:ph type="sldNum" sz="quarter" idx="11"/>
          </p:nvPr>
        </p:nvSpPr>
        <p:spPr/>
        <p:txBody>
          <a:bodyPr rtlCol="0"/>
          <a:lstStyle/>
          <a:p>
            <a:fld id="{EB7BAED8-C04D-4139-9060-2EA07EDD7721}"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A112671-7B51-4B35-B61A-B9F4B25C6305}" type="datetime1">
              <a:rPr lang="en-US" smtClean="0"/>
              <a:t>8/28/16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B7BAED8-C04D-4139-9060-2EA07EDD77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E. Napp</a:t>
            </a:r>
            <a:endParaRPr lang="en-US"/>
          </a:p>
        </p:txBody>
      </p:sp>
      <p:sp>
        <p:nvSpPr>
          <p:cNvPr id="5" name="Cloud Callout 4"/>
          <p:cNvSpPr/>
          <p:nvPr/>
        </p:nvSpPr>
        <p:spPr>
          <a:xfrm>
            <a:off x="2514600" y="228600"/>
            <a:ext cx="5486400" cy="2743200"/>
          </a:xfrm>
          <a:prstGeom prst="cloudCallout">
            <a:avLst>
              <a:gd name="adj1" fmla="val -57323"/>
              <a:gd name="adj2" fmla="val 74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endParaRPr lang="en-US" sz="2400" dirty="0" smtClean="0"/>
          </a:p>
          <a:p>
            <a:pPr algn="ctr"/>
            <a:r>
              <a:rPr lang="en-US" sz="2400" dirty="0" smtClean="0"/>
              <a:t>“A permanent division of labor inevitably creates occupational and class inequality and conflict. “</a:t>
            </a:r>
            <a:br>
              <a:rPr lang="en-US" sz="2400" dirty="0" smtClean="0"/>
            </a:br>
            <a:r>
              <a:rPr lang="en-US" dirty="0" smtClean="0"/>
              <a:t/>
            </a:r>
            <a:br>
              <a:rPr lang="en-US" dirty="0" smtClean="0"/>
            </a:br>
            <a:endParaRPr lang="en-US" dirty="0"/>
          </a:p>
        </p:txBody>
      </p:sp>
      <p:pic>
        <p:nvPicPr>
          <p:cNvPr id="1026" name="Picture 2" descr="http://www.iowaworkforce.org/labor/laborecard/images/vc038577u.jpg"/>
          <p:cNvPicPr>
            <a:picLocks noChangeAspect="1" noChangeArrowheads="1"/>
          </p:cNvPicPr>
          <p:nvPr/>
        </p:nvPicPr>
        <p:blipFill>
          <a:blip r:embed="rId2"/>
          <a:srcRect/>
          <a:stretch>
            <a:fillRect/>
          </a:stretch>
        </p:blipFill>
        <p:spPr bwMode="auto">
          <a:xfrm>
            <a:off x="685800" y="3810000"/>
            <a:ext cx="2514600" cy="2514600"/>
          </a:xfrm>
          <a:prstGeom prst="rect">
            <a:avLst/>
          </a:prstGeom>
          <a:noFill/>
        </p:spPr>
      </p:pic>
      <p:sp>
        <p:nvSpPr>
          <p:cNvPr id="8" name="TextBox 7"/>
          <p:cNvSpPr txBox="1"/>
          <p:nvPr/>
        </p:nvSpPr>
        <p:spPr>
          <a:xfrm>
            <a:off x="3429000" y="6096000"/>
            <a:ext cx="1643399" cy="400110"/>
          </a:xfrm>
          <a:prstGeom prst="rect">
            <a:avLst/>
          </a:prstGeom>
          <a:noFill/>
        </p:spPr>
        <p:txBody>
          <a:bodyPr wrap="none" rtlCol="0">
            <a:spAutoFit/>
          </a:bodyPr>
          <a:lstStyle/>
          <a:p>
            <a:r>
              <a:rPr lang="en-US" sz="2000" dirty="0" smtClean="0"/>
              <a:t>Robert Shea</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5105400"/>
          </a:xfrm>
        </p:spPr>
        <p:txBody>
          <a:bodyPr/>
          <a:lstStyle/>
          <a:p>
            <a:pPr>
              <a:buNone/>
            </a:pPr>
            <a:r>
              <a:rPr lang="en-US" dirty="0" smtClean="0"/>
              <a:t>Early Civilizations</a:t>
            </a:r>
          </a:p>
          <a:p>
            <a:r>
              <a:rPr lang="en-US" dirty="0" smtClean="0"/>
              <a:t>Impersonal, no longer possible to know everyone</a:t>
            </a:r>
          </a:p>
          <a:p>
            <a:r>
              <a:rPr lang="en-US" dirty="0" smtClean="0"/>
              <a:t>Class and occupation at least as important as kinship</a:t>
            </a:r>
          </a:p>
          <a:p>
            <a:r>
              <a:rPr lang="en-US" dirty="0" smtClean="0"/>
              <a:t>Increased specialization as agricultural surplus freed some people for different task</a:t>
            </a:r>
          </a:p>
          <a:p>
            <a:r>
              <a:rPr lang="en-US" dirty="0" smtClean="0"/>
              <a:t>Increased inequality</a:t>
            </a:r>
          </a:p>
          <a:p>
            <a:r>
              <a:rPr lang="en-US" dirty="0" smtClean="0"/>
              <a:t>Hierarchies of class</a:t>
            </a:r>
          </a:p>
          <a:p>
            <a:r>
              <a:rPr lang="en-US" dirty="0" smtClean="0"/>
              <a:t>Upper classes – great wealth in land/salaries, able to avoid physical labor</a:t>
            </a:r>
          </a:p>
        </p:txBody>
      </p:sp>
      <p:pic>
        <p:nvPicPr>
          <p:cNvPr id="10242" name="Picture 2" descr="http://www.crystalinks.com/socialpyramid.gif"/>
          <p:cNvPicPr>
            <a:picLocks noChangeAspect="1" noChangeArrowheads="1"/>
          </p:cNvPicPr>
          <p:nvPr/>
        </p:nvPicPr>
        <p:blipFill>
          <a:blip r:embed="rId2"/>
          <a:srcRect/>
          <a:stretch>
            <a:fillRect/>
          </a:stretch>
        </p:blipFill>
        <p:spPr bwMode="auto">
          <a:xfrm>
            <a:off x="4724400" y="4248150"/>
            <a:ext cx="3343275" cy="260985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pPr>
              <a:buNone/>
            </a:pPr>
            <a:r>
              <a:rPr lang="en-US" dirty="0" smtClean="0"/>
              <a:t>Code of Hammurabi</a:t>
            </a:r>
          </a:p>
          <a:p>
            <a:r>
              <a:rPr lang="en-US" dirty="0" smtClean="0"/>
              <a:t>First written law code</a:t>
            </a:r>
          </a:p>
          <a:p>
            <a:r>
              <a:rPr lang="en-US" dirty="0" smtClean="0"/>
              <a:t>Class divisions – punishments based on social class</a:t>
            </a:r>
          </a:p>
          <a:p>
            <a:r>
              <a:rPr lang="en-US" dirty="0" smtClean="0"/>
              <a:t>Developed in Mesopotamia under Babylonian king</a:t>
            </a:r>
            <a:endParaRPr lang="en-US" dirty="0"/>
          </a:p>
        </p:txBody>
      </p:sp>
      <p:pic>
        <p:nvPicPr>
          <p:cNvPr id="9218" name="Picture 2" descr="http://schema-root.org/region/middle_east/iraq/national_library/code_of_hammurabi_01.smaller.gif"/>
          <p:cNvPicPr>
            <a:picLocks noChangeAspect="1" noChangeArrowheads="1"/>
          </p:cNvPicPr>
          <p:nvPr/>
        </p:nvPicPr>
        <p:blipFill>
          <a:blip r:embed="rId2"/>
          <a:srcRect/>
          <a:stretch>
            <a:fillRect/>
          </a:stretch>
        </p:blipFill>
        <p:spPr bwMode="auto">
          <a:xfrm>
            <a:off x="2590800" y="3048000"/>
            <a:ext cx="2743200" cy="32670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lstStyle/>
          <a:p>
            <a:pPr>
              <a:buNone/>
            </a:pPr>
            <a:r>
              <a:rPr lang="en-US" dirty="0" smtClean="0"/>
              <a:t>Free Commoners</a:t>
            </a:r>
          </a:p>
          <a:p>
            <a:r>
              <a:rPr lang="en-US" dirty="0" smtClean="0"/>
              <a:t>Vast majority of population</a:t>
            </a:r>
          </a:p>
          <a:p>
            <a:r>
              <a:rPr lang="en-US" dirty="0" smtClean="0"/>
              <a:t>Artisans, low-level officials, soldiers, police, servants, and numerous farmers</a:t>
            </a:r>
          </a:p>
          <a:p>
            <a:r>
              <a:rPr lang="en-US" dirty="0" smtClean="0"/>
              <a:t>Agricultural surplus appropriated through taxes, rent, required labor, and tribute payments to support upper classes</a:t>
            </a:r>
            <a:endParaRPr lang="en-US" dirty="0"/>
          </a:p>
        </p:txBody>
      </p:sp>
      <p:pic>
        <p:nvPicPr>
          <p:cNvPr id="8194" name="Picture 2" descr="http://sites.google.com/site/bussinessmouse/800px-Maler_der_Grabkammer_des_Sennu.jpg"/>
          <p:cNvPicPr>
            <a:picLocks noChangeAspect="1" noChangeArrowheads="1"/>
          </p:cNvPicPr>
          <p:nvPr/>
        </p:nvPicPr>
        <p:blipFill>
          <a:blip r:embed="rId2"/>
          <a:srcRect/>
          <a:stretch>
            <a:fillRect/>
          </a:stretch>
        </p:blipFill>
        <p:spPr bwMode="auto">
          <a:xfrm>
            <a:off x="1905000" y="3429000"/>
            <a:ext cx="5257800" cy="34290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a:buNone/>
            </a:pPr>
            <a:r>
              <a:rPr lang="en-US" dirty="0" smtClean="0"/>
              <a:t>Civilization and slavery</a:t>
            </a:r>
          </a:p>
          <a:p>
            <a:r>
              <a:rPr lang="en-US" dirty="0" smtClean="0"/>
              <a:t>Slaves at the bottom of the social hierarchy</a:t>
            </a:r>
          </a:p>
          <a:p>
            <a:r>
              <a:rPr lang="en-US" dirty="0" smtClean="0"/>
              <a:t>Slavery was practiced in early civilizations but varied depending on region and culture</a:t>
            </a:r>
            <a:endParaRPr lang="en-US" dirty="0"/>
          </a:p>
        </p:txBody>
      </p:sp>
      <p:pic>
        <p:nvPicPr>
          <p:cNvPr id="7170" name="Picture 2" descr="http://www.historyonthenet.com/Egyptians/images/society_pyramid.jpg"/>
          <p:cNvPicPr>
            <a:picLocks noChangeAspect="1" noChangeArrowheads="1"/>
          </p:cNvPicPr>
          <p:nvPr/>
        </p:nvPicPr>
        <p:blipFill>
          <a:blip r:embed="rId2"/>
          <a:srcRect/>
          <a:stretch>
            <a:fillRect/>
          </a:stretch>
        </p:blipFill>
        <p:spPr bwMode="auto">
          <a:xfrm>
            <a:off x="609600" y="2133600"/>
            <a:ext cx="7370160" cy="43434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pPr>
              <a:buNone/>
            </a:pPr>
            <a:r>
              <a:rPr lang="en-US" dirty="0" smtClean="0"/>
              <a:t>Rise of Patriarchy, New Inequalities for Women</a:t>
            </a:r>
          </a:p>
          <a:p>
            <a:r>
              <a:rPr lang="en-US" dirty="0" smtClean="0"/>
              <a:t>Role of new and more intensive form of agriculture led to men as primary farmers</a:t>
            </a:r>
          </a:p>
          <a:p>
            <a:r>
              <a:rPr lang="en-US" dirty="0" smtClean="0"/>
              <a:t>Men replaced women in agricultural work</a:t>
            </a:r>
          </a:p>
          <a:p>
            <a:r>
              <a:rPr lang="en-US" dirty="0" smtClean="0"/>
              <a:t>Use of animal-drawn plows favored men</a:t>
            </a:r>
          </a:p>
          <a:p>
            <a:r>
              <a:rPr lang="en-US" dirty="0" smtClean="0"/>
              <a:t>Farms at distance from villages also favored men</a:t>
            </a:r>
          </a:p>
          <a:p>
            <a:r>
              <a:rPr lang="en-US" dirty="0" smtClean="0"/>
              <a:t>Increased food production led to increased population</a:t>
            </a:r>
          </a:p>
          <a:p>
            <a:r>
              <a:rPr lang="en-US" dirty="0" smtClean="0"/>
              <a:t>Women more often pregnant in settled communities</a:t>
            </a:r>
          </a:p>
          <a:p>
            <a:r>
              <a:rPr lang="en-US" dirty="0" smtClean="0"/>
              <a:t>With rise of civilization, large-scale military conflict with professional armies also favored men </a:t>
            </a:r>
            <a:endParaRPr lang="en-US" dirty="0"/>
          </a:p>
        </p:txBody>
      </p:sp>
      <p:pic>
        <p:nvPicPr>
          <p:cNvPr id="6146" name="Picture 2" descr="http://www.ipoaa.com/images/women_ancient_egyptian_religion3_small.jpg"/>
          <p:cNvPicPr>
            <a:picLocks noChangeAspect="1" noChangeArrowheads="1"/>
          </p:cNvPicPr>
          <p:nvPr/>
        </p:nvPicPr>
        <p:blipFill>
          <a:blip r:embed="rId2"/>
          <a:srcRect/>
          <a:stretch>
            <a:fillRect/>
          </a:stretch>
        </p:blipFill>
        <p:spPr bwMode="auto">
          <a:xfrm>
            <a:off x="7010400" y="3048000"/>
            <a:ext cx="1469378" cy="17049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a:buNone/>
            </a:pPr>
            <a:r>
              <a:rPr lang="en-US" dirty="0" smtClean="0"/>
              <a:t>Definition: Patriarchy</a:t>
            </a:r>
          </a:p>
          <a:p>
            <a:pPr>
              <a:buNone/>
            </a:pPr>
            <a:endParaRPr lang="en-US" dirty="0" smtClean="0"/>
          </a:p>
          <a:p>
            <a:r>
              <a:rPr lang="en-US" dirty="0" smtClean="0"/>
              <a:t>Social organization marked by the supremacy of the father in the clan or family, the legal dependence of women and children, and the reckoning of descent and inheritance in the male line</a:t>
            </a:r>
          </a:p>
          <a:p>
            <a:r>
              <a:rPr lang="en-US" dirty="0" smtClean="0"/>
              <a:t>Control by men of a disproportionately large share of power</a:t>
            </a:r>
          </a:p>
          <a:p>
            <a:pPr>
              <a:buNone/>
            </a:pPr>
            <a:r>
              <a:rPr lang="en-US" dirty="0" smtClean="0"/>
              <a:t>~ Merriam-Webster Dictionary</a:t>
            </a:r>
          </a:p>
          <a:p>
            <a:pPr>
              <a:buNone/>
            </a:pPr>
            <a:endParaRPr lang="en-US" dirty="0" smtClean="0"/>
          </a:p>
          <a:p>
            <a:pPr>
              <a:buNone/>
            </a:pPr>
            <a:endParaRPr lang="en-US" dirty="0"/>
          </a:p>
        </p:txBody>
      </p:sp>
      <p:pic>
        <p:nvPicPr>
          <p:cNvPr id="5124" name="Picture 4" descr="http://historylink101.net/egypt_images/entertainers-1.jpg"/>
          <p:cNvPicPr>
            <a:picLocks noChangeAspect="1" noChangeArrowheads="1"/>
          </p:cNvPicPr>
          <p:nvPr/>
        </p:nvPicPr>
        <p:blipFill>
          <a:blip r:embed="rId2"/>
          <a:srcRect/>
          <a:stretch>
            <a:fillRect/>
          </a:stretch>
        </p:blipFill>
        <p:spPr bwMode="auto">
          <a:xfrm>
            <a:off x="5181600" y="3657600"/>
            <a:ext cx="2857500" cy="28575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Emergence of kings and states</a:t>
            </a:r>
          </a:p>
          <a:p>
            <a:r>
              <a:rPr lang="en-US" dirty="0" smtClean="0"/>
              <a:t>To coordinate city life and complexities of civilization</a:t>
            </a:r>
          </a:p>
          <a:p>
            <a:r>
              <a:rPr lang="en-US" dirty="0" smtClean="0"/>
              <a:t>To protect settled people from invasions</a:t>
            </a:r>
          </a:p>
          <a:p>
            <a:r>
              <a:rPr lang="en-US" dirty="0" smtClean="0"/>
              <a:t>Kingship regarded as sacred</a:t>
            </a:r>
          </a:p>
          <a:p>
            <a:r>
              <a:rPr lang="en-US" dirty="0" smtClean="0"/>
              <a:t>Kingship through coercion or consent</a:t>
            </a:r>
            <a:endParaRPr lang="en-US" dirty="0"/>
          </a:p>
        </p:txBody>
      </p:sp>
      <p:pic>
        <p:nvPicPr>
          <p:cNvPr id="4098" name="Picture 2" descr="http://farm3.static.flickr.com/2439/3751392146_41a1401493.jpg"/>
          <p:cNvPicPr>
            <a:picLocks noChangeAspect="1" noChangeArrowheads="1"/>
          </p:cNvPicPr>
          <p:nvPr/>
        </p:nvPicPr>
        <p:blipFill>
          <a:blip r:embed="rId2"/>
          <a:srcRect/>
          <a:stretch>
            <a:fillRect/>
          </a:stretch>
        </p:blipFill>
        <p:spPr bwMode="auto">
          <a:xfrm>
            <a:off x="3200400" y="3276600"/>
            <a:ext cx="2714625" cy="20478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a:buNone/>
            </a:pPr>
            <a:r>
              <a:rPr lang="en-US" dirty="0" smtClean="0"/>
              <a:t>Variations too</a:t>
            </a:r>
          </a:p>
          <a:p>
            <a:r>
              <a:rPr lang="en-US" dirty="0" smtClean="0"/>
              <a:t>Tigris-Euphrates - flooding unpredictable and violent</a:t>
            </a:r>
          </a:p>
          <a:p>
            <a:r>
              <a:rPr lang="en-US" dirty="0" smtClean="0"/>
              <a:t>Mesopotamia – open environment without serious obstacles to travel – vulnerable to invasion</a:t>
            </a:r>
          </a:p>
          <a:p>
            <a:r>
              <a:rPr lang="en-US" dirty="0" smtClean="0"/>
              <a:t>Mesopotamians believed at mercy of whims of capricious gods</a:t>
            </a:r>
          </a:p>
          <a:p>
            <a:r>
              <a:rPr lang="en-US" dirty="0" smtClean="0"/>
              <a:t>Nile – rose predictably</a:t>
            </a:r>
          </a:p>
          <a:p>
            <a:r>
              <a:rPr lang="en-US" dirty="0" smtClean="0"/>
              <a:t>Nile – protection of deserts</a:t>
            </a:r>
          </a:p>
          <a:p>
            <a:r>
              <a:rPr lang="en-US" dirty="0" smtClean="0"/>
              <a:t>Ancient Egyptians – journey to eternal life possible</a:t>
            </a:r>
            <a:endParaRPr lang="en-US" dirty="0"/>
          </a:p>
        </p:txBody>
      </p:sp>
      <p:pic>
        <p:nvPicPr>
          <p:cNvPr id="3074" name="Picture 2" descr="http://www.biocrawler.com/w/images/1/12/Nile.jpg"/>
          <p:cNvPicPr>
            <a:picLocks noChangeAspect="1" noChangeArrowheads="1"/>
          </p:cNvPicPr>
          <p:nvPr/>
        </p:nvPicPr>
        <p:blipFill>
          <a:blip r:embed="rId2" cstate="print"/>
          <a:srcRect/>
          <a:stretch>
            <a:fillRect/>
          </a:stretch>
        </p:blipFill>
        <p:spPr bwMode="auto">
          <a:xfrm>
            <a:off x="5638800" y="5181600"/>
            <a:ext cx="2235200" cy="1676400"/>
          </a:xfrm>
          <a:prstGeom prst="rect">
            <a:avLst/>
          </a:prstGeom>
          <a:noFill/>
        </p:spPr>
      </p:pic>
      <p:pic>
        <p:nvPicPr>
          <p:cNvPr id="3076" name="Picture 4" descr="http://upload.wikimedia.org/wikipedia/commons/6/62/TigrisRiver.JPG"/>
          <p:cNvPicPr>
            <a:picLocks noChangeAspect="1" noChangeArrowheads="1"/>
          </p:cNvPicPr>
          <p:nvPr/>
        </p:nvPicPr>
        <p:blipFill>
          <a:blip r:embed="rId3"/>
          <a:srcRect/>
          <a:stretch>
            <a:fillRect/>
          </a:stretch>
        </p:blipFill>
        <p:spPr bwMode="auto">
          <a:xfrm>
            <a:off x="2590800" y="4972050"/>
            <a:ext cx="2514600" cy="188595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pPr>
              <a:buNone/>
            </a:pPr>
            <a:r>
              <a:rPr lang="en-US" dirty="0" smtClean="0"/>
              <a:t>Conquests and Change</a:t>
            </a:r>
          </a:p>
          <a:p>
            <a:r>
              <a:rPr lang="en-US" dirty="0" smtClean="0"/>
              <a:t>Stronger people from northern Mesopotamia conquered Sumerians</a:t>
            </a:r>
          </a:p>
          <a:p>
            <a:r>
              <a:rPr lang="en-US" dirty="0" smtClean="0"/>
              <a:t>First, Akkadians (2350 – 2000)</a:t>
            </a:r>
          </a:p>
          <a:p>
            <a:r>
              <a:rPr lang="en-US" dirty="0" smtClean="0"/>
              <a:t>Babylonians, (1900 – 1500)</a:t>
            </a:r>
          </a:p>
          <a:p>
            <a:r>
              <a:rPr lang="en-US" dirty="0" smtClean="0"/>
              <a:t>Assyrians (900 – 612)</a:t>
            </a:r>
          </a:p>
          <a:p>
            <a:r>
              <a:rPr lang="en-US" dirty="0" smtClean="0"/>
              <a:t>Also trade with region influenced others</a:t>
            </a:r>
          </a:p>
          <a:p>
            <a:r>
              <a:rPr lang="en-US" dirty="0" smtClean="0"/>
              <a:t>Hebrews influenced by Code of Hammurabi’s “eye for an eye”</a:t>
            </a:r>
          </a:p>
          <a:p>
            <a:r>
              <a:rPr lang="en-US" dirty="0" smtClean="0"/>
              <a:t>Phoenicians influenced – developed first alphabet – inspired by Cuneiform</a:t>
            </a:r>
            <a:endParaRPr lang="en-US" dirty="0"/>
          </a:p>
        </p:txBody>
      </p:sp>
      <p:pic>
        <p:nvPicPr>
          <p:cNvPr id="2050" name="Picture 2" descr="http://www.robinurton.com/history/ancient/mesop/Akkadian2.jpg"/>
          <p:cNvPicPr>
            <a:picLocks noChangeAspect="1" noChangeArrowheads="1"/>
          </p:cNvPicPr>
          <p:nvPr/>
        </p:nvPicPr>
        <p:blipFill>
          <a:blip r:embed="rId2"/>
          <a:srcRect/>
          <a:stretch>
            <a:fillRect/>
          </a:stretch>
        </p:blipFill>
        <p:spPr bwMode="auto">
          <a:xfrm>
            <a:off x="6934200" y="1447800"/>
            <a:ext cx="1250950" cy="145271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pPr>
              <a:buNone/>
            </a:pPr>
            <a:r>
              <a:rPr lang="en-US" dirty="0" smtClean="0"/>
              <a:t>Strayer Questions:</a:t>
            </a:r>
          </a:p>
          <a:p>
            <a:r>
              <a:rPr lang="en-US" dirty="0" smtClean="0"/>
              <a:t>When and where did the First Civilizations emerge?</a:t>
            </a:r>
          </a:p>
          <a:p>
            <a:r>
              <a:rPr lang="en-US" dirty="0" smtClean="0"/>
              <a:t>What accounts for the initial breakthroughs to civilization?</a:t>
            </a:r>
          </a:p>
          <a:p>
            <a:r>
              <a:rPr lang="en-US" dirty="0" smtClean="0"/>
              <a:t>What was the role of cities in the early civilizations?</a:t>
            </a:r>
          </a:p>
          <a:p>
            <a:r>
              <a:rPr lang="en-US" dirty="0" smtClean="0"/>
              <a:t>In what ways was social inequality expressed in early civilizations?</a:t>
            </a:r>
          </a:p>
          <a:p>
            <a:r>
              <a:rPr lang="en-US" dirty="0" smtClean="0"/>
              <a:t>In what ways have historians tried to explain the origins of patriarchy?</a:t>
            </a:r>
          </a:p>
          <a:p>
            <a:r>
              <a:rPr lang="en-US" dirty="0" smtClean="0"/>
              <a:t>What were the sources of state authority in the First Civilizations?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7683514" cy="523220"/>
          </a:xfrm>
          <a:prstGeom prst="rect">
            <a:avLst/>
          </a:prstGeom>
          <a:noFill/>
        </p:spPr>
        <p:txBody>
          <a:bodyPr wrap="none" rtlCol="0">
            <a:spAutoFit/>
          </a:bodyPr>
          <a:lstStyle/>
          <a:p>
            <a:r>
              <a:rPr lang="en-US" sz="2800" dirty="0" smtClean="0"/>
              <a:t>Cities, Inequalities, and New Social Realities</a:t>
            </a:r>
            <a:endParaRPr lang="en-US" sz="2800" dirty="0"/>
          </a:p>
        </p:txBody>
      </p:sp>
      <p:pic>
        <p:nvPicPr>
          <p:cNvPr id="23558" name="Picture 6" descr="http://blue.utb.edu/paullgj/geog3320/lectures/map_of_ancient_civilizations.gif"/>
          <p:cNvPicPr>
            <a:picLocks noChangeAspect="1" noChangeArrowheads="1"/>
          </p:cNvPicPr>
          <p:nvPr/>
        </p:nvPicPr>
        <p:blipFill>
          <a:blip r:embed="rId2"/>
          <a:srcRect/>
          <a:stretch>
            <a:fillRect/>
          </a:stretch>
        </p:blipFill>
        <p:spPr bwMode="auto">
          <a:xfrm>
            <a:off x="3352800" y="2209800"/>
            <a:ext cx="4933950" cy="2695575"/>
          </a:xfrm>
          <a:prstGeom prst="rect">
            <a:avLst/>
          </a:prstGeom>
          <a:noFill/>
        </p:spPr>
      </p:pic>
      <p:pic>
        <p:nvPicPr>
          <p:cNvPr id="23560" name="Picture 8" descr="http://www.ucl.ac.uk/archaeology/slideshow/detail/olmec.jpg"/>
          <p:cNvPicPr>
            <a:picLocks noChangeAspect="1" noChangeArrowheads="1"/>
          </p:cNvPicPr>
          <p:nvPr/>
        </p:nvPicPr>
        <p:blipFill>
          <a:blip r:embed="rId3"/>
          <a:srcRect/>
          <a:stretch>
            <a:fillRect/>
          </a:stretch>
        </p:blipFill>
        <p:spPr bwMode="auto">
          <a:xfrm>
            <a:off x="1295400" y="2438400"/>
            <a:ext cx="1855304" cy="2133600"/>
          </a:xfrm>
          <a:prstGeom prst="rect">
            <a:avLst/>
          </a:prstGeom>
          <a:noFill/>
        </p:spPr>
      </p:pic>
      <p:pic>
        <p:nvPicPr>
          <p:cNvPr id="23562" name="Picture 10" descr="http://www.ngildart.com/SSWeb/FMW/Mesopotamia/FMW.Mesopotamia.Ur.Ziggurat.Nanna.jpg"/>
          <p:cNvPicPr>
            <a:picLocks noChangeAspect="1" noChangeArrowheads="1"/>
          </p:cNvPicPr>
          <p:nvPr/>
        </p:nvPicPr>
        <p:blipFill>
          <a:blip r:embed="rId4"/>
          <a:srcRect/>
          <a:stretch>
            <a:fillRect/>
          </a:stretch>
        </p:blipFill>
        <p:spPr bwMode="auto">
          <a:xfrm>
            <a:off x="3124200" y="990600"/>
            <a:ext cx="2849598" cy="1182466"/>
          </a:xfrm>
          <a:prstGeom prst="rect">
            <a:avLst/>
          </a:prstGeom>
          <a:noFill/>
        </p:spPr>
      </p:pic>
      <p:pic>
        <p:nvPicPr>
          <p:cNvPr id="23564" name="Picture 12" descr="http://www.logoi.com/pastimages/img/pharaoh_3.jpg"/>
          <p:cNvPicPr>
            <a:picLocks noChangeAspect="1" noChangeArrowheads="1"/>
          </p:cNvPicPr>
          <p:nvPr/>
        </p:nvPicPr>
        <p:blipFill>
          <a:blip r:embed="rId5"/>
          <a:srcRect/>
          <a:stretch>
            <a:fillRect/>
          </a:stretch>
        </p:blipFill>
        <p:spPr bwMode="auto">
          <a:xfrm>
            <a:off x="6553200" y="5029200"/>
            <a:ext cx="1219024" cy="1687879"/>
          </a:xfrm>
          <a:prstGeom prst="rect">
            <a:avLst/>
          </a:prstGeom>
          <a:noFill/>
        </p:spPr>
      </p:pic>
      <p:sp>
        <p:nvSpPr>
          <p:cNvPr id="13" name="TextBox 12"/>
          <p:cNvSpPr txBox="1"/>
          <p:nvPr/>
        </p:nvSpPr>
        <p:spPr>
          <a:xfrm>
            <a:off x="152400" y="5029200"/>
            <a:ext cx="6400800" cy="1200329"/>
          </a:xfrm>
          <a:prstGeom prst="rect">
            <a:avLst/>
          </a:prstGeom>
          <a:noFill/>
        </p:spPr>
        <p:txBody>
          <a:bodyPr wrap="square" rtlCol="0">
            <a:spAutoFit/>
          </a:bodyPr>
          <a:lstStyle/>
          <a:p>
            <a:r>
              <a:rPr lang="en-US" sz="2400" dirty="0" smtClean="0"/>
              <a:t>The First Civilizations</a:t>
            </a:r>
          </a:p>
          <a:p>
            <a:endParaRPr lang="en-US" sz="2400" dirty="0" smtClean="0"/>
          </a:p>
          <a:p>
            <a:pPr>
              <a:buFont typeface="Arial" pitchFamily="34" charset="0"/>
              <a:buChar char="•"/>
            </a:pPr>
            <a:r>
              <a:rPr lang="en-US" sz="2400" dirty="0" smtClean="0"/>
              <a:t> Developed around 3500 BCE  - 3000 BCE</a:t>
            </a:r>
            <a:endParaRPr lang="en-US" sz="2400" dirty="0"/>
          </a:p>
        </p:txBody>
      </p:sp>
      <p:sp>
        <p:nvSpPr>
          <p:cNvPr id="8" name="Footer Placeholder 7"/>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6"/>
          </p:nvPr>
        </p:nvSpPr>
        <p:spPr/>
        <p:txBody>
          <a:bodyPr/>
          <a:lstStyle/>
          <a:p>
            <a:r>
              <a:rPr lang="en-US" smtClean="0"/>
              <a:t>E. Napp</a:t>
            </a:r>
            <a:endParaRPr lang="en-US"/>
          </a:p>
        </p:txBody>
      </p:sp>
      <p:pic>
        <p:nvPicPr>
          <p:cNvPr id="32770" name="Picture 2" descr="http://utacuernavaca2008.files.wordpress.com/2008/05/teotihuacan-2.jpg"/>
          <p:cNvPicPr>
            <a:picLocks noChangeAspect="1" noChangeArrowheads="1"/>
          </p:cNvPicPr>
          <p:nvPr/>
        </p:nvPicPr>
        <p:blipFill>
          <a:blip r:embed="rId2"/>
          <a:srcRect/>
          <a:stretch>
            <a:fillRect/>
          </a:stretch>
        </p:blipFill>
        <p:spPr bwMode="auto">
          <a:xfrm>
            <a:off x="838200" y="990600"/>
            <a:ext cx="7077075" cy="47148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382000" cy="6169152"/>
          </a:xfrm>
        </p:spPr>
        <p:txBody>
          <a:bodyPr/>
          <a:lstStyle/>
          <a:p>
            <a:r>
              <a:rPr lang="en-US" dirty="0" smtClean="0"/>
              <a:t>Cradle of Middle Eastern Civilizations – Mesopotamia</a:t>
            </a:r>
          </a:p>
          <a:p>
            <a:r>
              <a:rPr lang="en-US" dirty="0" smtClean="0"/>
              <a:t>Competing city-states of Sumer</a:t>
            </a:r>
          </a:p>
          <a:p>
            <a:r>
              <a:rPr lang="en-US" dirty="0" smtClean="0"/>
              <a:t>Surplus, Specialization, Cities, Writing</a:t>
            </a:r>
          </a:p>
          <a:p>
            <a:r>
              <a:rPr lang="en-US" dirty="0" smtClean="0"/>
              <a:t>World’s earliest written language (Cuneiform)</a:t>
            </a:r>
          </a:p>
          <a:p>
            <a:r>
              <a:rPr lang="en-US" dirty="0" smtClean="0"/>
              <a:t>Class hierarchy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Uruk, largest city, with population of around 50,000</a:t>
            </a:r>
          </a:p>
          <a:p>
            <a:pPr>
              <a:buNone/>
            </a:pPr>
            <a:r>
              <a:rPr lang="en-US" dirty="0" smtClean="0"/>
              <a:t>    by the third millennium BCE</a:t>
            </a:r>
          </a:p>
          <a:p>
            <a:r>
              <a:rPr lang="en-US" dirty="0" smtClean="0"/>
              <a:t>Ziggurat, temple, in center of city</a:t>
            </a:r>
          </a:p>
          <a:p>
            <a:pPr>
              <a:buNone/>
            </a:pPr>
            <a:endParaRPr lang="en-US" dirty="0" smtClean="0"/>
          </a:p>
          <a:p>
            <a:pPr>
              <a:buNone/>
            </a:pPr>
            <a:endParaRPr lang="en-US" dirty="0" smtClean="0"/>
          </a:p>
          <a:p>
            <a:endParaRPr lang="en-US" dirty="0"/>
          </a:p>
        </p:txBody>
      </p:sp>
      <p:pic>
        <p:nvPicPr>
          <p:cNvPr id="26626" name="Picture 2" descr="http://www.fanaticus.org/DBA/armies/I1/sumer-map.jpg"/>
          <p:cNvPicPr>
            <a:picLocks noChangeAspect="1" noChangeArrowheads="1"/>
          </p:cNvPicPr>
          <p:nvPr/>
        </p:nvPicPr>
        <p:blipFill>
          <a:blip r:embed="rId2"/>
          <a:srcRect/>
          <a:stretch>
            <a:fillRect/>
          </a:stretch>
        </p:blipFill>
        <p:spPr bwMode="auto">
          <a:xfrm>
            <a:off x="533400" y="2195576"/>
            <a:ext cx="2438400" cy="2210816"/>
          </a:xfrm>
          <a:prstGeom prst="rect">
            <a:avLst/>
          </a:prstGeom>
          <a:noFill/>
        </p:spPr>
      </p:pic>
      <p:pic>
        <p:nvPicPr>
          <p:cNvPr id="26628" name="Picture 4" descr="http://www.answersingenesis.org/assets/images/articles/am/v3/n2/ziggurat.jpg"/>
          <p:cNvPicPr>
            <a:picLocks noChangeAspect="1" noChangeArrowheads="1"/>
          </p:cNvPicPr>
          <p:nvPr/>
        </p:nvPicPr>
        <p:blipFill>
          <a:blip r:embed="rId3"/>
          <a:srcRect/>
          <a:stretch>
            <a:fillRect/>
          </a:stretch>
        </p:blipFill>
        <p:spPr bwMode="auto">
          <a:xfrm>
            <a:off x="3124200" y="2895600"/>
            <a:ext cx="4286250" cy="157162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228600"/>
            <a:ext cx="7467600" cy="6245352"/>
          </a:xfrm>
        </p:spPr>
        <p:txBody>
          <a:bodyPr/>
          <a:lstStyle/>
          <a:p>
            <a:pPr>
              <a:buNone/>
            </a:pPr>
            <a:r>
              <a:rPr lang="en-US" dirty="0" smtClean="0"/>
              <a:t>Nile River Valley in northeastern Africa</a:t>
            </a:r>
          </a:p>
          <a:p>
            <a:r>
              <a:rPr lang="en-US" dirty="0" smtClean="0"/>
              <a:t>Unified state</a:t>
            </a:r>
          </a:p>
          <a:p>
            <a:r>
              <a:rPr lang="en-US" dirty="0" smtClean="0"/>
              <a:t>Cities less prominent than in Sumer</a:t>
            </a:r>
          </a:p>
          <a:p>
            <a:r>
              <a:rPr lang="en-US" dirty="0" smtClean="0"/>
              <a:t>Surplus, specialization, class hierarchy, writing</a:t>
            </a:r>
          </a:p>
          <a:p>
            <a:r>
              <a:rPr lang="en-US" dirty="0" smtClean="0"/>
              <a:t>Pharaoh – divine ruler</a:t>
            </a:r>
          </a:p>
          <a:p>
            <a:endParaRPr lang="en-US" dirty="0"/>
          </a:p>
        </p:txBody>
      </p:sp>
      <p:pic>
        <p:nvPicPr>
          <p:cNvPr id="27650" name="Picture 2" descr="http://www.ufodigest.com/news/0309/images/great-pyramid-sphinx.jpg"/>
          <p:cNvPicPr>
            <a:picLocks noChangeAspect="1" noChangeArrowheads="1"/>
          </p:cNvPicPr>
          <p:nvPr/>
        </p:nvPicPr>
        <p:blipFill>
          <a:blip r:embed="rId2"/>
          <a:srcRect/>
          <a:stretch>
            <a:fillRect/>
          </a:stretch>
        </p:blipFill>
        <p:spPr bwMode="auto">
          <a:xfrm>
            <a:off x="381000" y="2590800"/>
            <a:ext cx="3810000" cy="2857500"/>
          </a:xfrm>
          <a:prstGeom prst="rect">
            <a:avLst/>
          </a:prstGeom>
          <a:noFill/>
        </p:spPr>
      </p:pic>
      <p:pic>
        <p:nvPicPr>
          <p:cNvPr id="27652" name="Picture 4" descr="http://www.iziko.org.za/sh/resources/egypt/images/map_e1_l.gif"/>
          <p:cNvPicPr>
            <a:picLocks noChangeAspect="1" noChangeArrowheads="1"/>
          </p:cNvPicPr>
          <p:nvPr/>
        </p:nvPicPr>
        <p:blipFill>
          <a:blip r:embed="rId3"/>
          <a:srcRect/>
          <a:stretch>
            <a:fillRect/>
          </a:stretch>
        </p:blipFill>
        <p:spPr bwMode="auto">
          <a:xfrm>
            <a:off x="4343400" y="2030478"/>
            <a:ext cx="3639440" cy="4827522"/>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pPr>
              <a:buNone/>
            </a:pPr>
            <a:r>
              <a:rPr lang="en-US" dirty="0" smtClean="0"/>
              <a:t>Nubia</a:t>
            </a:r>
          </a:p>
          <a:p>
            <a:r>
              <a:rPr lang="en-US" dirty="0" smtClean="0"/>
              <a:t>Farther south along Nile</a:t>
            </a:r>
          </a:p>
          <a:p>
            <a:r>
              <a:rPr lang="en-US" dirty="0" smtClean="0"/>
              <a:t>Cultural diffusion from ancient Egyptians</a:t>
            </a:r>
          </a:p>
          <a:p>
            <a:r>
              <a:rPr lang="en-US" dirty="0" smtClean="0"/>
              <a:t>But borrowing while retaining unique elements</a:t>
            </a:r>
            <a:endParaRPr lang="en-US" dirty="0"/>
          </a:p>
        </p:txBody>
      </p:sp>
      <p:pic>
        <p:nvPicPr>
          <p:cNvPr id="1026" name="Picture 2" descr="http://1.bp.blogspot.com/_suzoeHX_1a4/Sgu3AhchbzI/AAAAAAAAABo/xpUkWPVAmmY/S660/map+of+nubia.jpg"/>
          <p:cNvPicPr>
            <a:picLocks noChangeAspect="1" noChangeArrowheads="1"/>
          </p:cNvPicPr>
          <p:nvPr/>
        </p:nvPicPr>
        <p:blipFill>
          <a:blip r:embed="rId2"/>
          <a:srcRect/>
          <a:stretch>
            <a:fillRect/>
          </a:stretch>
        </p:blipFill>
        <p:spPr bwMode="auto">
          <a:xfrm>
            <a:off x="2590800" y="2590800"/>
            <a:ext cx="3619500" cy="36195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pPr>
              <a:buNone/>
            </a:pPr>
            <a:r>
              <a:rPr lang="en-US" dirty="0" smtClean="0"/>
              <a:t>Along the central coast of Peru (3000-1800)</a:t>
            </a:r>
          </a:p>
          <a:p>
            <a:r>
              <a:rPr lang="en-US" dirty="0" smtClean="0"/>
              <a:t>Little rainfall but dozens of rivers</a:t>
            </a:r>
          </a:p>
          <a:p>
            <a:r>
              <a:rPr lang="en-US" dirty="0" smtClean="0"/>
              <a:t>Twenty-five urban centers known as Norte Chico</a:t>
            </a:r>
          </a:p>
          <a:p>
            <a:r>
              <a:rPr lang="en-US" dirty="0" smtClean="0"/>
              <a:t>Economy based to an unusual degree on fishing</a:t>
            </a:r>
          </a:p>
          <a:p>
            <a:r>
              <a:rPr lang="en-US" dirty="0" smtClean="0"/>
              <a:t>Did not rest on grain-based farming</a:t>
            </a:r>
          </a:p>
          <a:p>
            <a:r>
              <a:rPr lang="en-US" dirty="0" smtClean="0"/>
              <a:t>Did not develop pottery or writing</a:t>
            </a:r>
          </a:p>
          <a:p>
            <a:r>
              <a:rPr lang="en-US" dirty="0" smtClean="0"/>
              <a:t>However, existence of a 5,000-year-old quipu</a:t>
            </a:r>
          </a:p>
          <a:p>
            <a:pPr>
              <a:buNone/>
            </a:pPr>
            <a:r>
              <a:rPr lang="en-US" dirty="0" smtClean="0"/>
              <a:t>   (knotted rope to keep records)</a:t>
            </a:r>
          </a:p>
          <a:p>
            <a:endParaRPr lang="en-US" dirty="0"/>
          </a:p>
        </p:txBody>
      </p:sp>
      <p:pic>
        <p:nvPicPr>
          <p:cNvPr id="28674" name="Picture 2" descr="http://www.statemaster.com/wikimir/images/upload.wikimedia.org/wikipedia/commons/thumb/c/cc/Quipu.png/200px-Quipu.png"/>
          <p:cNvPicPr>
            <a:picLocks noChangeAspect="1" noChangeArrowheads="1"/>
          </p:cNvPicPr>
          <p:nvPr/>
        </p:nvPicPr>
        <p:blipFill>
          <a:blip r:embed="rId2"/>
          <a:srcRect/>
          <a:stretch>
            <a:fillRect/>
          </a:stretch>
        </p:blipFill>
        <p:spPr bwMode="auto">
          <a:xfrm>
            <a:off x="5334000" y="3352800"/>
            <a:ext cx="1905000" cy="2857500"/>
          </a:xfrm>
          <a:prstGeom prst="rect">
            <a:avLst/>
          </a:prstGeom>
          <a:noFill/>
        </p:spPr>
      </p:pic>
      <p:pic>
        <p:nvPicPr>
          <p:cNvPr id="28676" name="Picture 4" descr="http://www.koreatimes.co.kr/upload/news/080727_p12_caral1.jpg"/>
          <p:cNvPicPr>
            <a:picLocks noChangeAspect="1" noChangeArrowheads="1"/>
          </p:cNvPicPr>
          <p:nvPr/>
        </p:nvPicPr>
        <p:blipFill>
          <a:blip r:embed="rId3"/>
          <a:srcRect/>
          <a:stretch>
            <a:fillRect/>
          </a:stretch>
        </p:blipFill>
        <p:spPr bwMode="auto">
          <a:xfrm>
            <a:off x="990600" y="3848100"/>
            <a:ext cx="4286250" cy="30099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52400"/>
            <a:ext cx="7467600" cy="6169152"/>
          </a:xfrm>
        </p:spPr>
        <p:txBody>
          <a:bodyPr/>
          <a:lstStyle/>
          <a:p>
            <a:pPr>
              <a:buNone/>
            </a:pPr>
            <a:r>
              <a:rPr lang="en-US" dirty="0" smtClean="0"/>
              <a:t>Indus and Saraswati River Valleys in present-day</a:t>
            </a:r>
          </a:p>
          <a:p>
            <a:pPr>
              <a:buNone/>
            </a:pPr>
            <a:r>
              <a:rPr lang="en-US" dirty="0" smtClean="0"/>
              <a:t>Pakistan</a:t>
            </a:r>
          </a:p>
          <a:p>
            <a:r>
              <a:rPr lang="en-US" dirty="0" smtClean="0"/>
              <a:t>By 2000 BCE, embraced a larger area than Mesopotamia, Egypt, or coastal Peru</a:t>
            </a:r>
          </a:p>
          <a:p>
            <a:r>
              <a:rPr lang="en-US" dirty="0" smtClean="0"/>
              <a:t>Elaborately planned cities</a:t>
            </a:r>
          </a:p>
          <a:p>
            <a:r>
              <a:rPr lang="en-US" dirty="0" smtClean="0"/>
              <a:t>Standardized weights and even bricks</a:t>
            </a:r>
          </a:p>
          <a:p>
            <a:r>
              <a:rPr lang="en-US" dirty="0" smtClean="0"/>
              <a:t>Irrigated agriculture</a:t>
            </a:r>
          </a:p>
          <a:p>
            <a:r>
              <a:rPr lang="en-US" dirty="0" smtClean="0"/>
              <a:t>Written language, thus far undeciphered</a:t>
            </a:r>
          </a:p>
          <a:p>
            <a:r>
              <a:rPr lang="en-US" dirty="0" smtClean="0"/>
              <a:t>However, generated no kings or warrior classes</a:t>
            </a:r>
          </a:p>
          <a:p>
            <a:r>
              <a:rPr lang="en-US" dirty="0" smtClean="0"/>
              <a:t>Little indication of a political hierarchy</a:t>
            </a:r>
            <a:endParaRPr lang="en-US" dirty="0"/>
          </a:p>
        </p:txBody>
      </p:sp>
      <p:pic>
        <p:nvPicPr>
          <p:cNvPr id="29698" name="Picture 2" descr="http://www.mnsu.edu/emuseum/archaeology/sites/images/harappa_granary.jpg"/>
          <p:cNvPicPr>
            <a:picLocks noChangeAspect="1" noChangeArrowheads="1"/>
          </p:cNvPicPr>
          <p:nvPr/>
        </p:nvPicPr>
        <p:blipFill>
          <a:blip r:embed="rId2"/>
          <a:srcRect/>
          <a:stretch>
            <a:fillRect/>
          </a:stretch>
        </p:blipFill>
        <p:spPr bwMode="auto">
          <a:xfrm>
            <a:off x="457200" y="4569142"/>
            <a:ext cx="3429000" cy="2288858"/>
          </a:xfrm>
          <a:prstGeom prst="rect">
            <a:avLst/>
          </a:prstGeom>
          <a:noFill/>
        </p:spPr>
      </p:pic>
      <p:pic>
        <p:nvPicPr>
          <p:cNvPr id="29702" name="Picture 6" descr="http://www.bbc.co.uk/schools/indusvalley/images/html/ivl1_settlements.gif"/>
          <p:cNvPicPr>
            <a:picLocks noChangeAspect="1" noChangeArrowheads="1"/>
          </p:cNvPicPr>
          <p:nvPr/>
        </p:nvPicPr>
        <p:blipFill>
          <a:blip r:embed="rId3"/>
          <a:srcRect/>
          <a:stretch>
            <a:fillRect/>
          </a:stretch>
        </p:blipFill>
        <p:spPr bwMode="auto">
          <a:xfrm>
            <a:off x="4191000" y="4667250"/>
            <a:ext cx="3924300" cy="219075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3962400"/>
          </a:xfrm>
        </p:spPr>
        <p:txBody>
          <a:bodyPr/>
          <a:lstStyle/>
          <a:p>
            <a:pPr>
              <a:buNone/>
            </a:pPr>
            <a:r>
              <a:rPr lang="en-US" dirty="0" smtClean="0"/>
              <a:t>Early Civilization in China</a:t>
            </a:r>
          </a:p>
          <a:p>
            <a:r>
              <a:rPr lang="en-US" dirty="0" smtClean="0"/>
              <a:t>Perhaps as early as 2200 BCE</a:t>
            </a:r>
          </a:p>
          <a:p>
            <a:r>
              <a:rPr lang="en-US" dirty="0" smtClean="0"/>
              <a:t>Ideal of a centralized stated evident from the days of the Xia dynasty (2200-1766)</a:t>
            </a:r>
          </a:p>
          <a:p>
            <a:r>
              <a:rPr lang="en-US" dirty="0" smtClean="0"/>
              <a:t>By Zhou Dynasty, belief that emperor was the Son of Heaven and ruled by Mandate of Heaven</a:t>
            </a:r>
          </a:p>
          <a:p>
            <a:r>
              <a:rPr lang="en-US" dirty="0" smtClean="0"/>
              <a:t>Early form of writing</a:t>
            </a:r>
          </a:p>
        </p:txBody>
      </p:sp>
      <p:pic>
        <p:nvPicPr>
          <p:cNvPr id="12292" name="Picture 4" descr="http://www.mnsu.edu/emuseum/prehistory/china/images/xiamap.gif"/>
          <p:cNvPicPr>
            <a:picLocks noChangeAspect="1" noChangeArrowheads="1"/>
          </p:cNvPicPr>
          <p:nvPr/>
        </p:nvPicPr>
        <p:blipFill>
          <a:blip r:embed="rId2"/>
          <a:srcRect/>
          <a:stretch>
            <a:fillRect/>
          </a:stretch>
        </p:blipFill>
        <p:spPr bwMode="auto">
          <a:xfrm>
            <a:off x="2667000" y="3581400"/>
            <a:ext cx="3619500" cy="237172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2667000"/>
          </a:xfrm>
        </p:spPr>
        <p:txBody>
          <a:bodyPr/>
          <a:lstStyle/>
          <a:p>
            <a:pPr>
              <a:buNone/>
            </a:pPr>
            <a:r>
              <a:rPr lang="en-US" dirty="0" smtClean="0"/>
              <a:t>Teotihuacan – located in central valley of Mexico</a:t>
            </a:r>
          </a:p>
          <a:p>
            <a:r>
              <a:rPr lang="en-US" dirty="0" smtClean="0"/>
              <a:t>Perhaps 200,000 people</a:t>
            </a:r>
          </a:p>
          <a:p>
            <a:r>
              <a:rPr lang="en-US" dirty="0" smtClean="0"/>
              <a:t>Dozens of temples</a:t>
            </a:r>
          </a:p>
          <a:p>
            <a:r>
              <a:rPr lang="en-US" dirty="0" smtClean="0"/>
              <a:t>Pyramids</a:t>
            </a:r>
            <a:endParaRPr lang="en-US" dirty="0"/>
          </a:p>
        </p:txBody>
      </p:sp>
      <p:pic>
        <p:nvPicPr>
          <p:cNvPr id="11266" name="Picture 2" descr="Teotihuacan"/>
          <p:cNvPicPr>
            <a:picLocks noChangeAspect="1" noChangeArrowheads="1"/>
          </p:cNvPicPr>
          <p:nvPr/>
        </p:nvPicPr>
        <p:blipFill>
          <a:blip r:embed="rId2"/>
          <a:srcRect/>
          <a:stretch>
            <a:fillRect/>
          </a:stretch>
        </p:blipFill>
        <p:spPr bwMode="auto">
          <a:xfrm>
            <a:off x="4038600" y="1447800"/>
            <a:ext cx="3952875" cy="3162301"/>
          </a:xfrm>
          <a:prstGeom prst="rect">
            <a:avLst/>
          </a:prstGeom>
          <a:noFill/>
        </p:spPr>
      </p:pic>
      <p:pic>
        <p:nvPicPr>
          <p:cNvPr id="11268" name="Picture 4" descr="http://keralaarticles.com/wp-content/uploads/2008/04/teotihuacan_mexico_sunmoonpyramid.jpg"/>
          <p:cNvPicPr>
            <a:picLocks noChangeAspect="1" noChangeArrowheads="1"/>
          </p:cNvPicPr>
          <p:nvPr/>
        </p:nvPicPr>
        <p:blipFill>
          <a:blip r:embed="rId3"/>
          <a:srcRect/>
          <a:stretch>
            <a:fillRect/>
          </a:stretch>
        </p:blipFill>
        <p:spPr bwMode="auto">
          <a:xfrm>
            <a:off x="304800" y="3505200"/>
            <a:ext cx="3289300" cy="2417636"/>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149</TotalTime>
  <Words>818</Words>
  <Application>Microsoft Macintosh PowerPoint</Application>
  <PresentationFormat>On-screen Show (4:3)</PresentationFormat>
  <Paragraphs>135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Century Schoolbook</vt:lpstr>
      <vt:lpstr>Wingdings</vt:lpstr>
      <vt:lpstr>Wingdings 2</vt:lpstr>
      <vt:lpstr>Arial</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WPCSD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Kolby Rudd</cp:lastModifiedBy>
  <cp:revision>22</cp:revision>
  <dcterms:created xsi:type="dcterms:W3CDTF">2010-05-12T17:05:59Z</dcterms:created>
  <dcterms:modified xsi:type="dcterms:W3CDTF">2016-08-28T22:07:51Z</dcterms:modified>
</cp:coreProperties>
</file>